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0"/>
  </p:notesMasterIdLst>
  <p:sldIdLst>
    <p:sldId id="256" r:id="rId6"/>
    <p:sldId id="723" r:id="rId7"/>
    <p:sldId id="676" r:id="rId8"/>
    <p:sldId id="725" r:id="rId9"/>
    <p:sldId id="726" r:id="rId10"/>
    <p:sldId id="737" r:id="rId11"/>
    <p:sldId id="729" r:id="rId12"/>
    <p:sldId id="257" r:id="rId13"/>
    <p:sldId id="259" r:id="rId14"/>
    <p:sldId id="738" r:id="rId15"/>
    <p:sldId id="258" r:id="rId16"/>
    <p:sldId id="261" r:id="rId17"/>
    <p:sldId id="730" r:id="rId18"/>
    <p:sldId id="73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3131" autoAdjust="0"/>
  </p:normalViewPr>
  <p:slideViewPr>
    <p:cSldViewPr snapToGrid="0">
      <p:cViewPr varScale="1">
        <p:scale>
          <a:sx n="91" d="100"/>
          <a:sy n="91" d="100"/>
        </p:scale>
        <p:origin x="1272"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diagrams/_rels/data4.xml.rels><?xml version="1.0" encoding="UTF-8" standalone="yes"?>
<Relationships xmlns="http://schemas.openxmlformats.org/package/2006/relationships"><Relationship Id="rId1" Type="http://schemas.openxmlformats.org/officeDocument/2006/relationships/hyperlink" Target="https://www.epa.gov/arc-x" TargetMode="External"/></Relationships>
</file>

<file path=ppt/diagrams/_rels/drawing4.xml.rels><?xml version="1.0" encoding="UTF-8" standalone="yes"?>
<Relationships xmlns="http://schemas.openxmlformats.org/package/2006/relationships"><Relationship Id="rId1" Type="http://schemas.openxmlformats.org/officeDocument/2006/relationships/hyperlink" Target="https://www.epa.gov/arc-x" TargetMode="Externa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96CDB1-58ED-4920-8BC4-EADB83F3FE4E}" type="doc">
      <dgm:prSet loTypeId="urn:microsoft.com/office/officeart/2005/8/layout/vList2" loCatId="list" qsTypeId="urn:microsoft.com/office/officeart/2005/8/quickstyle/simple1" qsCatId="simple" csTypeId="urn:microsoft.com/office/officeart/2005/8/colors/accent2_2" csCatId="accent2" phldr="1"/>
      <dgm:spPr/>
      <dgm:t>
        <a:bodyPr/>
        <a:lstStyle/>
        <a:p>
          <a:endParaRPr lang="en-US"/>
        </a:p>
      </dgm:t>
    </dgm:pt>
    <dgm:pt modelId="{1732AAB4-6554-4ED3-886C-4E86138F8BB1}">
      <dgm:prSet/>
      <dgm:spPr/>
      <dgm:t>
        <a:bodyPr/>
        <a:lstStyle/>
        <a:p>
          <a:r>
            <a:rPr lang="en-US" dirty="0"/>
            <a:t>“Our country faces converging </a:t>
          </a:r>
          <a:r>
            <a:rPr lang="en-US" b="1" dirty="0">
              <a:solidFill>
                <a:schemeClr val="tx1"/>
              </a:solidFill>
            </a:rPr>
            <a:t>economic, health, and climate crises </a:t>
          </a:r>
          <a:r>
            <a:rPr lang="en-US" dirty="0"/>
            <a:t>that have exposed and exacerbated </a:t>
          </a:r>
          <a:r>
            <a:rPr lang="en-US" b="1" dirty="0">
              <a:solidFill>
                <a:schemeClr val="tx1"/>
              </a:solidFill>
            </a:rPr>
            <a:t>inequities</a:t>
          </a:r>
          <a:r>
            <a:rPr lang="en-US" dirty="0"/>
            <a:t>.”</a:t>
          </a:r>
        </a:p>
      </dgm:t>
    </dgm:pt>
    <dgm:pt modelId="{028CE6B3-97E3-4040-860A-88010F4CAEE6}" type="parTrans" cxnId="{276091EB-5E2D-46F5-8292-6091444B82A9}">
      <dgm:prSet/>
      <dgm:spPr/>
      <dgm:t>
        <a:bodyPr/>
        <a:lstStyle/>
        <a:p>
          <a:endParaRPr lang="en-US"/>
        </a:p>
      </dgm:t>
    </dgm:pt>
    <dgm:pt modelId="{5A1C05A0-ABC5-401E-862C-1CC59682B6BD}" type="sibTrans" cxnId="{276091EB-5E2D-46F5-8292-6091444B82A9}">
      <dgm:prSet/>
      <dgm:spPr/>
      <dgm:t>
        <a:bodyPr/>
        <a:lstStyle/>
        <a:p>
          <a:endParaRPr lang="en-US"/>
        </a:p>
      </dgm:t>
    </dgm:pt>
    <dgm:pt modelId="{AC617C8F-85FA-4F3D-A7B2-B504A96E4DFF}">
      <dgm:prSet custT="1"/>
      <dgm:spPr/>
      <dgm:t>
        <a:bodyPr/>
        <a:lstStyle/>
        <a:p>
          <a:r>
            <a:rPr lang="en-US" sz="1800" dirty="0"/>
            <a:t>Executive Order 13985 of January 20, 2021 Advancing Racial Equity and Support for Underserved Communities Through the Federal Government</a:t>
          </a:r>
        </a:p>
      </dgm:t>
    </dgm:pt>
    <dgm:pt modelId="{4389032A-AD7A-4135-9A55-68B8B7630444}" type="parTrans" cxnId="{F4A73793-B09A-4BBE-B47E-FFC5EFC58359}">
      <dgm:prSet/>
      <dgm:spPr/>
      <dgm:t>
        <a:bodyPr/>
        <a:lstStyle/>
        <a:p>
          <a:endParaRPr lang="en-US"/>
        </a:p>
      </dgm:t>
    </dgm:pt>
    <dgm:pt modelId="{46E4F97F-CBBC-4C6C-BA0C-D335D46163AE}" type="sibTrans" cxnId="{F4A73793-B09A-4BBE-B47E-FFC5EFC58359}">
      <dgm:prSet/>
      <dgm:spPr/>
      <dgm:t>
        <a:bodyPr/>
        <a:lstStyle/>
        <a:p>
          <a:endParaRPr lang="en-US"/>
        </a:p>
      </dgm:t>
    </dgm:pt>
    <dgm:pt modelId="{0868EC88-20EB-4B5C-B885-DDF3CD035D0D}" type="pres">
      <dgm:prSet presAssocID="{AE96CDB1-58ED-4920-8BC4-EADB83F3FE4E}" presName="linear" presStyleCnt="0">
        <dgm:presLayoutVars>
          <dgm:animLvl val="lvl"/>
          <dgm:resizeHandles val="exact"/>
        </dgm:presLayoutVars>
      </dgm:prSet>
      <dgm:spPr/>
    </dgm:pt>
    <dgm:pt modelId="{A56BAC50-88DA-4541-93BF-F09D33EFA07A}" type="pres">
      <dgm:prSet presAssocID="{1732AAB4-6554-4ED3-886C-4E86138F8BB1}" presName="parentText" presStyleLbl="node1" presStyleIdx="0" presStyleCnt="1" custScaleY="86760">
        <dgm:presLayoutVars>
          <dgm:chMax val="0"/>
          <dgm:bulletEnabled val="1"/>
        </dgm:presLayoutVars>
      </dgm:prSet>
      <dgm:spPr/>
    </dgm:pt>
    <dgm:pt modelId="{27E0173C-486C-4A7D-BD1F-7E43FF7C863E}" type="pres">
      <dgm:prSet presAssocID="{1732AAB4-6554-4ED3-886C-4E86138F8BB1}" presName="childText" presStyleLbl="revTx" presStyleIdx="0" presStyleCnt="1">
        <dgm:presLayoutVars>
          <dgm:bulletEnabled val="1"/>
        </dgm:presLayoutVars>
      </dgm:prSet>
      <dgm:spPr/>
    </dgm:pt>
  </dgm:ptLst>
  <dgm:cxnLst>
    <dgm:cxn modelId="{97BA1866-6F31-403E-A533-D5BC01D31FAD}" type="presOf" srcId="{AE96CDB1-58ED-4920-8BC4-EADB83F3FE4E}" destId="{0868EC88-20EB-4B5C-B885-DDF3CD035D0D}" srcOrd="0" destOrd="0" presId="urn:microsoft.com/office/officeart/2005/8/layout/vList2"/>
    <dgm:cxn modelId="{F4A73793-B09A-4BBE-B47E-FFC5EFC58359}" srcId="{1732AAB4-6554-4ED3-886C-4E86138F8BB1}" destId="{AC617C8F-85FA-4F3D-A7B2-B504A96E4DFF}" srcOrd="0" destOrd="0" parTransId="{4389032A-AD7A-4135-9A55-68B8B7630444}" sibTransId="{46E4F97F-CBBC-4C6C-BA0C-D335D46163AE}"/>
    <dgm:cxn modelId="{3A950CCC-5A98-487D-963D-69B6C8731028}" type="presOf" srcId="{1732AAB4-6554-4ED3-886C-4E86138F8BB1}" destId="{A56BAC50-88DA-4541-93BF-F09D33EFA07A}" srcOrd="0" destOrd="0" presId="urn:microsoft.com/office/officeart/2005/8/layout/vList2"/>
    <dgm:cxn modelId="{276091EB-5E2D-46F5-8292-6091444B82A9}" srcId="{AE96CDB1-58ED-4920-8BC4-EADB83F3FE4E}" destId="{1732AAB4-6554-4ED3-886C-4E86138F8BB1}" srcOrd="0" destOrd="0" parTransId="{028CE6B3-97E3-4040-860A-88010F4CAEE6}" sibTransId="{5A1C05A0-ABC5-401E-862C-1CC59682B6BD}"/>
    <dgm:cxn modelId="{0A8939F3-FB46-42F8-8FB6-4B5F3A303512}" type="presOf" srcId="{AC617C8F-85FA-4F3D-A7B2-B504A96E4DFF}" destId="{27E0173C-486C-4A7D-BD1F-7E43FF7C863E}" srcOrd="0" destOrd="0" presId="urn:microsoft.com/office/officeart/2005/8/layout/vList2"/>
    <dgm:cxn modelId="{75D4AEA7-EFB5-4D6C-81FE-F4137546C1A1}" type="presParOf" srcId="{0868EC88-20EB-4B5C-B885-DDF3CD035D0D}" destId="{A56BAC50-88DA-4541-93BF-F09D33EFA07A}" srcOrd="0" destOrd="0" presId="urn:microsoft.com/office/officeart/2005/8/layout/vList2"/>
    <dgm:cxn modelId="{CD4FC039-1485-4A52-96E6-5F72C21D0619}" type="presParOf" srcId="{0868EC88-20EB-4B5C-B885-DDF3CD035D0D}" destId="{27E0173C-486C-4A7D-BD1F-7E43FF7C863E}"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25A08A0-51CE-45CA-9DB7-D96F6471A3DB}" type="doc">
      <dgm:prSet loTypeId="urn:microsoft.com/office/officeart/2005/8/layout/hProcess9" loCatId="process" qsTypeId="urn:microsoft.com/office/officeart/2005/8/quickstyle/simple1" qsCatId="simple" csTypeId="urn:microsoft.com/office/officeart/2005/8/colors/accent1_1" csCatId="accent1" phldr="1"/>
      <dgm:spPr/>
      <dgm:t>
        <a:bodyPr/>
        <a:lstStyle/>
        <a:p>
          <a:endParaRPr lang="en-US"/>
        </a:p>
      </dgm:t>
    </dgm:pt>
    <dgm:pt modelId="{8282BC3D-4272-47CF-866A-0E5CE5B8A0D9}">
      <dgm:prSet/>
      <dgm:spPr/>
      <dgm:t>
        <a:bodyPr/>
        <a:lstStyle/>
        <a:p>
          <a:r>
            <a:rPr lang="en-US" dirty="0"/>
            <a:t>Montreal Protocol</a:t>
          </a:r>
        </a:p>
        <a:p>
          <a:r>
            <a:rPr lang="en-US" dirty="0"/>
            <a:t>1987 </a:t>
          </a:r>
        </a:p>
      </dgm:t>
    </dgm:pt>
    <dgm:pt modelId="{10F8E87C-5C4D-4028-918B-8172E9D7764D}" type="parTrans" cxnId="{B7E9E397-FCAA-4031-BCB8-BD109146FE7F}">
      <dgm:prSet/>
      <dgm:spPr/>
      <dgm:t>
        <a:bodyPr/>
        <a:lstStyle/>
        <a:p>
          <a:endParaRPr lang="en-US"/>
        </a:p>
      </dgm:t>
    </dgm:pt>
    <dgm:pt modelId="{6DE84090-8D6C-4ACD-9962-B0B5B8A6619C}" type="sibTrans" cxnId="{B7E9E397-FCAA-4031-BCB8-BD109146FE7F}">
      <dgm:prSet/>
      <dgm:spPr/>
      <dgm:t>
        <a:bodyPr/>
        <a:lstStyle/>
        <a:p>
          <a:endParaRPr lang="en-US"/>
        </a:p>
      </dgm:t>
    </dgm:pt>
    <dgm:pt modelId="{8AABE682-918E-4CDA-A83C-1FC0641EF0CC}">
      <dgm:prSet/>
      <dgm:spPr/>
      <dgm:t>
        <a:bodyPr/>
        <a:lstStyle/>
        <a:p>
          <a:r>
            <a:rPr lang="en-US" dirty="0"/>
            <a:t>Kigali Amendment</a:t>
          </a:r>
        </a:p>
        <a:p>
          <a:r>
            <a:rPr lang="en-US" dirty="0"/>
            <a:t>2016</a:t>
          </a:r>
        </a:p>
      </dgm:t>
    </dgm:pt>
    <dgm:pt modelId="{519E8F31-7A99-42B3-896E-0EF6B8C36BFD}" type="parTrans" cxnId="{D133A426-CEF7-467E-98FD-1C4E806C10D8}">
      <dgm:prSet/>
      <dgm:spPr/>
      <dgm:t>
        <a:bodyPr/>
        <a:lstStyle/>
        <a:p>
          <a:endParaRPr lang="en-US"/>
        </a:p>
      </dgm:t>
    </dgm:pt>
    <dgm:pt modelId="{88142A03-9395-4A25-8DE0-A6CB137D1499}" type="sibTrans" cxnId="{D133A426-CEF7-467E-98FD-1C4E806C10D8}">
      <dgm:prSet/>
      <dgm:spPr/>
      <dgm:t>
        <a:bodyPr/>
        <a:lstStyle/>
        <a:p>
          <a:endParaRPr lang="en-US"/>
        </a:p>
      </dgm:t>
    </dgm:pt>
    <dgm:pt modelId="{1516884D-04B3-41F4-B372-5DBA527DF255}">
      <dgm:prSet/>
      <dgm:spPr/>
      <dgm:t>
        <a:bodyPr/>
        <a:lstStyle/>
        <a:p>
          <a:r>
            <a:rPr lang="en-US"/>
            <a:t>American Innovation and Manufacturing (AIM) Act of 2020</a:t>
          </a:r>
        </a:p>
      </dgm:t>
    </dgm:pt>
    <dgm:pt modelId="{A97177D7-4B14-46BE-9D2D-D87B7C78A934}" type="parTrans" cxnId="{DC305806-A013-40C8-B07C-7EC30B052E05}">
      <dgm:prSet/>
      <dgm:spPr/>
      <dgm:t>
        <a:bodyPr/>
        <a:lstStyle/>
        <a:p>
          <a:endParaRPr lang="en-US"/>
        </a:p>
      </dgm:t>
    </dgm:pt>
    <dgm:pt modelId="{4B3DCDD8-05C1-4E0D-A25A-4A96734F3446}" type="sibTrans" cxnId="{DC305806-A013-40C8-B07C-7EC30B052E05}">
      <dgm:prSet/>
      <dgm:spPr/>
      <dgm:t>
        <a:bodyPr/>
        <a:lstStyle/>
        <a:p>
          <a:endParaRPr lang="en-US"/>
        </a:p>
      </dgm:t>
    </dgm:pt>
    <dgm:pt modelId="{7A9134E1-6EBA-40B1-9D5E-4D14C8997CAC}">
      <dgm:prSet/>
      <dgm:spPr/>
      <dgm:t>
        <a:bodyPr/>
        <a:lstStyle/>
        <a:p>
          <a:r>
            <a:rPr lang="en-US"/>
            <a:t>EPA Proposed Rule –86 FR 27150 (May 19, 2021)</a:t>
          </a:r>
        </a:p>
      </dgm:t>
    </dgm:pt>
    <dgm:pt modelId="{AFCED818-3F67-4B0F-B1EC-8CF01FE5CC5A}" type="parTrans" cxnId="{210D067C-4FD5-495E-AAC7-CEFF8CB9A8F1}">
      <dgm:prSet/>
      <dgm:spPr/>
      <dgm:t>
        <a:bodyPr/>
        <a:lstStyle/>
        <a:p>
          <a:endParaRPr lang="en-US"/>
        </a:p>
      </dgm:t>
    </dgm:pt>
    <dgm:pt modelId="{8F5ADA31-B17F-48A7-947F-8FCB8954185F}" type="sibTrans" cxnId="{210D067C-4FD5-495E-AAC7-CEFF8CB9A8F1}">
      <dgm:prSet/>
      <dgm:spPr/>
      <dgm:t>
        <a:bodyPr/>
        <a:lstStyle/>
        <a:p>
          <a:endParaRPr lang="en-US"/>
        </a:p>
      </dgm:t>
    </dgm:pt>
    <dgm:pt modelId="{81B1198F-8FEF-40E7-8418-A6D7DD441C1F}">
      <dgm:prSet/>
      <dgm:spPr/>
      <dgm:t>
        <a:bodyPr/>
        <a:lstStyle/>
        <a:p>
          <a:r>
            <a:rPr lang="en-US"/>
            <a:t>Comments due by July 6, 2021</a:t>
          </a:r>
        </a:p>
      </dgm:t>
    </dgm:pt>
    <dgm:pt modelId="{E03202B5-16A1-4C30-BDEA-011762238503}" type="parTrans" cxnId="{E2BFC76E-560A-498A-90E0-5110E1F38F4F}">
      <dgm:prSet/>
      <dgm:spPr/>
      <dgm:t>
        <a:bodyPr/>
        <a:lstStyle/>
        <a:p>
          <a:endParaRPr lang="en-US"/>
        </a:p>
      </dgm:t>
    </dgm:pt>
    <dgm:pt modelId="{11423E35-5632-46E1-B14D-29A83EE690CB}" type="sibTrans" cxnId="{E2BFC76E-560A-498A-90E0-5110E1F38F4F}">
      <dgm:prSet/>
      <dgm:spPr/>
      <dgm:t>
        <a:bodyPr/>
        <a:lstStyle/>
        <a:p>
          <a:endParaRPr lang="en-US"/>
        </a:p>
      </dgm:t>
    </dgm:pt>
    <dgm:pt modelId="{4DCD543D-4E02-4B06-9DCC-7A2B4018081F}" type="pres">
      <dgm:prSet presAssocID="{325A08A0-51CE-45CA-9DB7-D96F6471A3DB}" presName="CompostProcess" presStyleCnt="0">
        <dgm:presLayoutVars>
          <dgm:dir/>
          <dgm:resizeHandles val="exact"/>
        </dgm:presLayoutVars>
      </dgm:prSet>
      <dgm:spPr/>
    </dgm:pt>
    <dgm:pt modelId="{08DEDD11-BCAD-4D40-A17E-7EAF7D65418C}" type="pres">
      <dgm:prSet presAssocID="{325A08A0-51CE-45CA-9DB7-D96F6471A3DB}" presName="arrow" presStyleLbl="bgShp" presStyleIdx="0" presStyleCnt="1"/>
      <dgm:spPr/>
    </dgm:pt>
    <dgm:pt modelId="{533C92AF-97FA-43B7-813B-1B598A20FC68}" type="pres">
      <dgm:prSet presAssocID="{325A08A0-51CE-45CA-9DB7-D96F6471A3DB}" presName="linearProcess" presStyleCnt="0"/>
      <dgm:spPr/>
    </dgm:pt>
    <dgm:pt modelId="{9B00E088-3ABA-4BB4-A567-59D5807AD249}" type="pres">
      <dgm:prSet presAssocID="{8282BC3D-4272-47CF-866A-0E5CE5B8A0D9}" presName="textNode" presStyleLbl="node1" presStyleIdx="0" presStyleCnt="4">
        <dgm:presLayoutVars>
          <dgm:bulletEnabled val="1"/>
        </dgm:presLayoutVars>
      </dgm:prSet>
      <dgm:spPr/>
    </dgm:pt>
    <dgm:pt modelId="{043D4761-47B3-443E-97C5-227B15FCF473}" type="pres">
      <dgm:prSet presAssocID="{6DE84090-8D6C-4ACD-9962-B0B5B8A6619C}" presName="sibTrans" presStyleCnt="0"/>
      <dgm:spPr/>
    </dgm:pt>
    <dgm:pt modelId="{3F8E6B8C-D9C4-4AB0-9BB2-F1631382AB32}" type="pres">
      <dgm:prSet presAssocID="{8AABE682-918E-4CDA-A83C-1FC0641EF0CC}" presName="textNode" presStyleLbl="node1" presStyleIdx="1" presStyleCnt="4">
        <dgm:presLayoutVars>
          <dgm:bulletEnabled val="1"/>
        </dgm:presLayoutVars>
      </dgm:prSet>
      <dgm:spPr/>
    </dgm:pt>
    <dgm:pt modelId="{CCA83D31-3133-4006-8FA6-C9B181A4178E}" type="pres">
      <dgm:prSet presAssocID="{88142A03-9395-4A25-8DE0-A6CB137D1499}" presName="sibTrans" presStyleCnt="0"/>
      <dgm:spPr/>
    </dgm:pt>
    <dgm:pt modelId="{B0D6A04D-0E3E-4994-80EC-951DB5062A06}" type="pres">
      <dgm:prSet presAssocID="{1516884D-04B3-41F4-B372-5DBA527DF255}" presName="textNode" presStyleLbl="node1" presStyleIdx="2" presStyleCnt="4">
        <dgm:presLayoutVars>
          <dgm:bulletEnabled val="1"/>
        </dgm:presLayoutVars>
      </dgm:prSet>
      <dgm:spPr/>
    </dgm:pt>
    <dgm:pt modelId="{DD226A7A-E399-4190-80E8-051FBDCDF970}" type="pres">
      <dgm:prSet presAssocID="{4B3DCDD8-05C1-4E0D-A25A-4A96734F3446}" presName="sibTrans" presStyleCnt="0"/>
      <dgm:spPr/>
    </dgm:pt>
    <dgm:pt modelId="{5869538C-67C1-405A-995C-CC4FB7E33537}" type="pres">
      <dgm:prSet presAssocID="{7A9134E1-6EBA-40B1-9D5E-4D14C8997CAC}" presName="textNode" presStyleLbl="node1" presStyleIdx="3" presStyleCnt="4">
        <dgm:presLayoutVars>
          <dgm:bulletEnabled val="1"/>
        </dgm:presLayoutVars>
      </dgm:prSet>
      <dgm:spPr/>
    </dgm:pt>
  </dgm:ptLst>
  <dgm:cxnLst>
    <dgm:cxn modelId="{DC305806-A013-40C8-B07C-7EC30B052E05}" srcId="{325A08A0-51CE-45CA-9DB7-D96F6471A3DB}" destId="{1516884D-04B3-41F4-B372-5DBA527DF255}" srcOrd="2" destOrd="0" parTransId="{A97177D7-4B14-46BE-9D2D-D87B7C78A934}" sibTransId="{4B3DCDD8-05C1-4E0D-A25A-4A96734F3446}"/>
    <dgm:cxn modelId="{D133A426-CEF7-467E-98FD-1C4E806C10D8}" srcId="{325A08A0-51CE-45CA-9DB7-D96F6471A3DB}" destId="{8AABE682-918E-4CDA-A83C-1FC0641EF0CC}" srcOrd="1" destOrd="0" parTransId="{519E8F31-7A99-42B3-896E-0EF6B8C36BFD}" sibTransId="{88142A03-9395-4A25-8DE0-A6CB137D1499}"/>
    <dgm:cxn modelId="{0B10732A-4809-4DC1-92C9-02E6CF4F8359}" type="presOf" srcId="{7A9134E1-6EBA-40B1-9D5E-4D14C8997CAC}" destId="{5869538C-67C1-405A-995C-CC4FB7E33537}" srcOrd="0" destOrd="0" presId="urn:microsoft.com/office/officeart/2005/8/layout/hProcess9"/>
    <dgm:cxn modelId="{F28CBE64-C176-4241-8DD5-2C8C59228332}" type="presOf" srcId="{8AABE682-918E-4CDA-A83C-1FC0641EF0CC}" destId="{3F8E6B8C-D9C4-4AB0-9BB2-F1631382AB32}" srcOrd="0" destOrd="0" presId="urn:microsoft.com/office/officeart/2005/8/layout/hProcess9"/>
    <dgm:cxn modelId="{CDB2536D-2C12-4C8A-A807-B105D948D8B7}" type="presOf" srcId="{1516884D-04B3-41F4-B372-5DBA527DF255}" destId="{B0D6A04D-0E3E-4994-80EC-951DB5062A06}" srcOrd="0" destOrd="0" presId="urn:microsoft.com/office/officeart/2005/8/layout/hProcess9"/>
    <dgm:cxn modelId="{E2BFC76E-560A-498A-90E0-5110E1F38F4F}" srcId="{7A9134E1-6EBA-40B1-9D5E-4D14C8997CAC}" destId="{81B1198F-8FEF-40E7-8418-A6D7DD441C1F}" srcOrd="0" destOrd="0" parTransId="{E03202B5-16A1-4C30-BDEA-011762238503}" sibTransId="{11423E35-5632-46E1-B14D-29A83EE690CB}"/>
    <dgm:cxn modelId="{11A94A53-BD06-4249-B198-64BAEF2C4650}" type="presOf" srcId="{325A08A0-51CE-45CA-9DB7-D96F6471A3DB}" destId="{4DCD543D-4E02-4B06-9DCC-7A2B4018081F}" srcOrd="0" destOrd="0" presId="urn:microsoft.com/office/officeart/2005/8/layout/hProcess9"/>
    <dgm:cxn modelId="{210D067C-4FD5-495E-AAC7-CEFF8CB9A8F1}" srcId="{325A08A0-51CE-45CA-9DB7-D96F6471A3DB}" destId="{7A9134E1-6EBA-40B1-9D5E-4D14C8997CAC}" srcOrd="3" destOrd="0" parTransId="{AFCED818-3F67-4B0F-B1EC-8CF01FE5CC5A}" sibTransId="{8F5ADA31-B17F-48A7-947F-8FCB8954185F}"/>
    <dgm:cxn modelId="{B7E9E397-FCAA-4031-BCB8-BD109146FE7F}" srcId="{325A08A0-51CE-45CA-9DB7-D96F6471A3DB}" destId="{8282BC3D-4272-47CF-866A-0E5CE5B8A0D9}" srcOrd="0" destOrd="0" parTransId="{10F8E87C-5C4D-4028-918B-8172E9D7764D}" sibTransId="{6DE84090-8D6C-4ACD-9962-B0B5B8A6619C}"/>
    <dgm:cxn modelId="{621C82B2-4EB3-40EB-8189-3177DEAFCDC0}" type="presOf" srcId="{8282BC3D-4272-47CF-866A-0E5CE5B8A0D9}" destId="{9B00E088-3ABA-4BB4-A567-59D5807AD249}" srcOrd="0" destOrd="0" presId="urn:microsoft.com/office/officeart/2005/8/layout/hProcess9"/>
    <dgm:cxn modelId="{9C6C24C5-9C77-4D61-BADF-5EC957ECFA74}" type="presOf" srcId="{81B1198F-8FEF-40E7-8418-A6D7DD441C1F}" destId="{5869538C-67C1-405A-995C-CC4FB7E33537}" srcOrd="0" destOrd="1" presId="urn:microsoft.com/office/officeart/2005/8/layout/hProcess9"/>
    <dgm:cxn modelId="{3FDEBB25-0384-4DD4-8BDA-C4B15CDEAE21}" type="presParOf" srcId="{4DCD543D-4E02-4B06-9DCC-7A2B4018081F}" destId="{08DEDD11-BCAD-4D40-A17E-7EAF7D65418C}" srcOrd="0" destOrd="0" presId="urn:microsoft.com/office/officeart/2005/8/layout/hProcess9"/>
    <dgm:cxn modelId="{BBC47758-327E-4ED3-BFB5-0AC8BA4D489C}" type="presParOf" srcId="{4DCD543D-4E02-4B06-9DCC-7A2B4018081F}" destId="{533C92AF-97FA-43B7-813B-1B598A20FC68}" srcOrd="1" destOrd="0" presId="urn:microsoft.com/office/officeart/2005/8/layout/hProcess9"/>
    <dgm:cxn modelId="{80519189-D158-448A-B07F-8FF4B7B0EB63}" type="presParOf" srcId="{533C92AF-97FA-43B7-813B-1B598A20FC68}" destId="{9B00E088-3ABA-4BB4-A567-59D5807AD249}" srcOrd="0" destOrd="0" presId="urn:microsoft.com/office/officeart/2005/8/layout/hProcess9"/>
    <dgm:cxn modelId="{8E9BE566-E077-4C5C-A354-40988631CEE4}" type="presParOf" srcId="{533C92AF-97FA-43B7-813B-1B598A20FC68}" destId="{043D4761-47B3-443E-97C5-227B15FCF473}" srcOrd="1" destOrd="0" presId="urn:microsoft.com/office/officeart/2005/8/layout/hProcess9"/>
    <dgm:cxn modelId="{597435AD-9DDE-429F-8DA3-B0FB381C50E8}" type="presParOf" srcId="{533C92AF-97FA-43B7-813B-1B598A20FC68}" destId="{3F8E6B8C-D9C4-4AB0-9BB2-F1631382AB32}" srcOrd="2" destOrd="0" presId="urn:microsoft.com/office/officeart/2005/8/layout/hProcess9"/>
    <dgm:cxn modelId="{65A8DDA5-9325-4BF7-BC8F-963170955C8A}" type="presParOf" srcId="{533C92AF-97FA-43B7-813B-1B598A20FC68}" destId="{CCA83D31-3133-4006-8FA6-C9B181A4178E}" srcOrd="3" destOrd="0" presId="urn:microsoft.com/office/officeart/2005/8/layout/hProcess9"/>
    <dgm:cxn modelId="{E1ED4542-0D08-42D2-9583-C04DB4DD3828}" type="presParOf" srcId="{533C92AF-97FA-43B7-813B-1B598A20FC68}" destId="{B0D6A04D-0E3E-4994-80EC-951DB5062A06}" srcOrd="4" destOrd="0" presId="urn:microsoft.com/office/officeart/2005/8/layout/hProcess9"/>
    <dgm:cxn modelId="{A744CFBF-9AA6-4A01-9FA0-73F4DE73404A}" type="presParOf" srcId="{533C92AF-97FA-43B7-813B-1B598A20FC68}" destId="{DD226A7A-E399-4190-80E8-051FBDCDF970}" srcOrd="5" destOrd="0" presId="urn:microsoft.com/office/officeart/2005/8/layout/hProcess9"/>
    <dgm:cxn modelId="{D14F604D-511A-4DFA-BAF9-B1A7AAFECB8C}" type="presParOf" srcId="{533C92AF-97FA-43B7-813B-1B598A20FC68}" destId="{5869538C-67C1-405A-995C-CC4FB7E33537}"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82D98D-8214-42A3-9A91-97AB0615311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1160FDAE-54EE-44AA-AF2E-226642DF7161}">
      <dgm:prSet/>
      <dgm:spPr/>
      <dgm:t>
        <a:bodyPr/>
        <a:lstStyle/>
        <a:p>
          <a:r>
            <a:rPr lang="en-US"/>
            <a:t>Region 2 Climate Change Workgroup</a:t>
          </a:r>
        </a:p>
      </dgm:t>
    </dgm:pt>
    <dgm:pt modelId="{D9066036-017C-42E4-AC51-5079FF78D907}" type="parTrans" cxnId="{CB814C66-D292-4A0D-98EC-D0FEA80F34B6}">
      <dgm:prSet/>
      <dgm:spPr/>
      <dgm:t>
        <a:bodyPr/>
        <a:lstStyle/>
        <a:p>
          <a:endParaRPr lang="en-US"/>
        </a:p>
      </dgm:t>
    </dgm:pt>
    <dgm:pt modelId="{C4BD2979-2203-43C8-A7F4-69ABEE34CCE0}" type="sibTrans" cxnId="{CB814C66-D292-4A0D-98EC-D0FEA80F34B6}">
      <dgm:prSet/>
      <dgm:spPr/>
      <dgm:t>
        <a:bodyPr/>
        <a:lstStyle/>
        <a:p>
          <a:endParaRPr lang="en-US"/>
        </a:p>
      </dgm:t>
    </dgm:pt>
    <dgm:pt modelId="{92FBB55A-1209-4E74-879A-7183A99353A0}">
      <dgm:prSet/>
      <dgm:spPr/>
      <dgm:t>
        <a:bodyPr/>
        <a:lstStyle/>
        <a:p>
          <a:r>
            <a:rPr lang="en-US"/>
            <a:t>Cross-EPA Adaptation Workgroup</a:t>
          </a:r>
        </a:p>
      </dgm:t>
    </dgm:pt>
    <dgm:pt modelId="{616E884F-1AEC-4190-BED9-60E9EDF8BB2C}" type="parTrans" cxnId="{0B187B36-CA9B-45EE-8951-7E4CF50E07B1}">
      <dgm:prSet/>
      <dgm:spPr/>
      <dgm:t>
        <a:bodyPr/>
        <a:lstStyle/>
        <a:p>
          <a:endParaRPr lang="en-US"/>
        </a:p>
      </dgm:t>
    </dgm:pt>
    <dgm:pt modelId="{D3CF7FF1-D976-42C3-98A1-830203525380}" type="sibTrans" cxnId="{0B187B36-CA9B-45EE-8951-7E4CF50E07B1}">
      <dgm:prSet/>
      <dgm:spPr/>
      <dgm:t>
        <a:bodyPr/>
        <a:lstStyle/>
        <a:p>
          <a:endParaRPr lang="en-US"/>
        </a:p>
      </dgm:t>
    </dgm:pt>
    <dgm:pt modelId="{3A853C98-C4C2-4295-8C55-672783BE4470}">
      <dgm:prSet/>
      <dgm:spPr/>
      <dgm:t>
        <a:bodyPr/>
        <a:lstStyle/>
        <a:p>
          <a:r>
            <a:rPr lang="en-US" dirty="0"/>
            <a:t>Mid-Atlantic Federal Climate Partners</a:t>
          </a:r>
        </a:p>
      </dgm:t>
    </dgm:pt>
    <dgm:pt modelId="{B40E00D2-3502-4A47-A6D7-F756D87B4F37}" type="parTrans" cxnId="{76F376BC-D7AD-42F3-A36F-B187862D4DD5}">
      <dgm:prSet/>
      <dgm:spPr/>
      <dgm:t>
        <a:bodyPr/>
        <a:lstStyle/>
        <a:p>
          <a:endParaRPr lang="en-US"/>
        </a:p>
      </dgm:t>
    </dgm:pt>
    <dgm:pt modelId="{65F116AD-B6D1-4D22-B17F-212D494458D6}" type="sibTrans" cxnId="{76F376BC-D7AD-42F3-A36F-B187862D4DD5}">
      <dgm:prSet/>
      <dgm:spPr/>
      <dgm:t>
        <a:bodyPr/>
        <a:lstStyle/>
        <a:p>
          <a:endParaRPr lang="en-US"/>
        </a:p>
      </dgm:t>
    </dgm:pt>
    <dgm:pt modelId="{B3B6D3FF-4E85-4D64-8279-17E7D74CAA72}" type="pres">
      <dgm:prSet presAssocID="{E482D98D-8214-42A3-9A91-97AB06153112}" presName="linear" presStyleCnt="0">
        <dgm:presLayoutVars>
          <dgm:animLvl val="lvl"/>
          <dgm:resizeHandles val="exact"/>
        </dgm:presLayoutVars>
      </dgm:prSet>
      <dgm:spPr/>
    </dgm:pt>
    <dgm:pt modelId="{7631E5C4-27AE-4D2D-94D7-756600AE2A7D}" type="pres">
      <dgm:prSet presAssocID="{1160FDAE-54EE-44AA-AF2E-226642DF7161}" presName="parentText" presStyleLbl="node1" presStyleIdx="0" presStyleCnt="3">
        <dgm:presLayoutVars>
          <dgm:chMax val="0"/>
          <dgm:bulletEnabled val="1"/>
        </dgm:presLayoutVars>
      </dgm:prSet>
      <dgm:spPr/>
    </dgm:pt>
    <dgm:pt modelId="{ED7DDA83-EA6F-4F5C-93F0-1824CD177750}" type="pres">
      <dgm:prSet presAssocID="{C4BD2979-2203-43C8-A7F4-69ABEE34CCE0}" presName="spacer" presStyleCnt="0"/>
      <dgm:spPr/>
    </dgm:pt>
    <dgm:pt modelId="{E2630177-CEC8-4094-B4CC-FB78496A8FF7}" type="pres">
      <dgm:prSet presAssocID="{92FBB55A-1209-4E74-879A-7183A99353A0}" presName="parentText" presStyleLbl="node1" presStyleIdx="1" presStyleCnt="3">
        <dgm:presLayoutVars>
          <dgm:chMax val="0"/>
          <dgm:bulletEnabled val="1"/>
        </dgm:presLayoutVars>
      </dgm:prSet>
      <dgm:spPr/>
    </dgm:pt>
    <dgm:pt modelId="{309EB9DA-4E3C-4A0F-805A-318203C4692E}" type="pres">
      <dgm:prSet presAssocID="{D3CF7FF1-D976-42C3-98A1-830203525380}" presName="spacer" presStyleCnt="0"/>
      <dgm:spPr/>
    </dgm:pt>
    <dgm:pt modelId="{C2AB15B2-3919-4C05-8757-D4FC0D79CA08}" type="pres">
      <dgm:prSet presAssocID="{3A853C98-C4C2-4295-8C55-672783BE4470}" presName="parentText" presStyleLbl="node1" presStyleIdx="2" presStyleCnt="3">
        <dgm:presLayoutVars>
          <dgm:chMax val="0"/>
          <dgm:bulletEnabled val="1"/>
        </dgm:presLayoutVars>
      </dgm:prSet>
      <dgm:spPr/>
    </dgm:pt>
  </dgm:ptLst>
  <dgm:cxnLst>
    <dgm:cxn modelId="{0B187B36-CA9B-45EE-8951-7E4CF50E07B1}" srcId="{E482D98D-8214-42A3-9A91-97AB06153112}" destId="{92FBB55A-1209-4E74-879A-7183A99353A0}" srcOrd="1" destOrd="0" parTransId="{616E884F-1AEC-4190-BED9-60E9EDF8BB2C}" sibTransId="{D3CF7FF1-D976-42C3-98A1-830203525380}"/>
    <dgm:cxn modelId="{91DF5842-0303-45CF-AA8B-CEE81787E8C0}" type="presOf" srcId="{E482D98D-8214-42A3-9A91-97AB06153112}" destId="{B3B6D3FF-4E85-4D64-8279-17E7D74CAA72}" srcOrd="0" destOrd="0" presId="urn:microsoft.com/office/officeart/2005/8/layout/vList2"/>
    <dgm:cxn modelId="{CB814C66-D292-4A0D-98EC-D0FEA80F34B6}" srcId="{E482D98D-8214-42A3-9A91-97AB06153112}" destId="{1160FDAE-54EE-44AA-AF2E-226642DF7161}" srcOrd="0" destOrd="0" parTransId="{D9066036-017C-42E4-AC51-5079FF78D907}" sibTransId="{C4BD2979-2203-43C8-A7F4-69ABEE34CCE0}"/>
    <dgm:cxn modelId="{2C32B87D-116D-4A81-B8B6-9A9D3148E368}" type="presOf" srcId="{92FBB55A-1209-4E74-879A-7183A99353A0}" destId="{E2630177-CEC8-4094-B4CC-FB78496A8FF7}" srcOrd="0" destOrd="0" presId="urn:microsoft.com/office/officeart/2005/8/layout/vList2"/>
    <dgm:cxn modelId="{EE63BF98-327E-4B83-A7CF-3C43FF26D15F}" type="presOf" srcId="{1160FDAE-54EE-44AA-AF2E-226642DF7161}" destId="{7631E5C4-27AE-4D2D-94D7-756600AE2A7D}" srcOrd="0" destOrd="0" presId="urn:microsoft.com/office/officeart/2005/8/layout/vList2"/>
    <dgm:cxn modelId="{76F376BC-D7AD-42F3-A36F-B187862D4DD5}" srcId="{E482D98D-8214-42A3-9A91-97AB06153112}" destId="{3A853C98-C4C2-4295-8C55-672783BE4470}" srcOrd="2" destOrd="0" parTransId="{B40E00D2-3502-4A47-A6D7-F756D87B4F37}" sibTransId="{65F116AD-B6D1-4D22-B17F-212D494458D6}"/>
    <dgm:cxn modelId="{175440D5-D727-4D65-826D-5237967E582E}" type="presOf" srcId="{3A853C98-C4C2-4295-8C55-672783BE4470}" destId="{C2AB15B2-3919-4C05-8757-D4FC0D79CA08}" srcOrd="0" destOrd="0" presId="urn:microsoft.com/office/officeart/2005/8/layout/vList2"/>
    <dgm:cxn modelId="{910F4835-4B1C-4201-92B5-F111AB3B7630}" type="presParOf" srcId="{B3B6D3FF-4E85-4D64-8279-17E7D74CAA72}" destId="{7631E5C4-27AE-4D2D-94D7-756600AE2A7D}" srcOrd="0" destOrd="0" presId="urn:microsoft.com/office/officeart/2005/8/layout/vList2"/>
    <dgm:cxn modelId="{FA027CF5-12D9-4FF0-BF5F-10DFE7EACED9}" type="presParOf" srcId="{B3B6D3FF-4E85-4D64-8279-17E7D74CAA72}" destId="{ED7DDA83-EA6F-4F5C-93F0-1824CD177750}" srcOrd="1" destOrd="0" presId="urn:microsoft.com/office/officeart/2005/8/layout/vList2"/>
    <dgm:cxn modelId="{38D7ECAD-83D0-431F-871A-892435F1FF24}" type="presParOf" srcId="{B3B6D3FF-4E85-4D64-8279-17E7D74CAA72}" destId="{E2630177-CEC8-4094-B4CC-FB78496A8FF7}" srcOrd="2" destOrd="0" presId="urn:microsoft.com/office/officeart/2005/8/layout/vList2"/>
    <dgm:cxn modelId="{D374943A-61DD-4A84-9F0F-9C21A5D472B5}" type="presParOf" srcId="{B3B6D3FF-4E85-4D64-8279-17E7D74CAA72}" destId="{309EB9DA-4E3C-4A0F-805A-318203C4692E}" srcOrd="3" destOrd="0" presId="urn:microsoft.com/office/officeart/2005/8/layout/vList2"/>
    <dgm:cxn modelId="{24C08F66-0FCA-4954-9E9E-45F226CD97E3}" type="presParOf" srcId="{B3B6D3FF-4E85-4D64-8279-17E7D74CAA72}" destId="{C2AB15B2-3919-4C05-8757-D4FC0D79CA0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B9320DD-6CE3-4AC9-B8C0-185738432D2C}" type="doc">
      <dgm:prSet loTypeId="urn:microsoft.com/office/officeart/2005/8/layout/vList2" loCatId="list" qsTypeId="urn:microsoft.com/office/officeart/2005/8/quickstyle/simple3" qsCatId="simple" csTypeId="urn:microsoft.com/office/officeart/2005/8/colors/accent6_2" csCatId="accent6"/>
      <dgm:spPr/>
      <dgm:t>
        <a:bodyPr/>
        <a:lstStyle/>
        <a:p>
          <a:endParaRPr lang="en-US"/>
        </a:p>
      </dgm:t>
    </dgm:pt>
    <dgm:pt modelId="{8164CA48-C450-4359-B3BC-FCED9885A564}">
      <dgm:prSet/>
      <dgm:spPr/>
      <dgm:t>
        <a:bodyPr/>
        <a:lstStyle/>
        <a:p>
          <a:r>
            <a:rPr lang="en-US"/>
            <a:t>EJ Screen Updates</a:t>
          </a:r>
        </a:p>
      </dgm:t>
    </dgm:pt>
    <dgm:pt modelId="{09371C29-76E3-42E5-B1AA-B016B0A867C1}" type="parTrans" cxnId="{C0CE5432-D133-4A0D-825B-EA40EF36949E}">
      <dgm:prSet/>
      <dgm:spPr/>
      <dgm:t>
        <a:bodyPr/>
        <a:lstStyle/>
        <a:p>
          <a:endParaRPr lang="en-US"/>
        </a:p>
      </dgm:t>
    </dgm:pt>
    <dgm:pt modelId="{80022F41-CA90-4F73-89CF-52DEF5199D41}" type="sibTrans" cxnId="{C0CE5432-D133-4A0D-825B-EA40EF36949E}">
      <dgm:prSet/>
      <dgm:spPr/>
      <dgm:t>
        <a:bodyPr/>
        <a:lstStyle/>
        <a:p>
          <a:endParaRPr lang="en-US"/>
        </a:p>
      </dgm:t>
    </dgm:pt>
    <dgm:pt modelId="{29A5DB65-346B-4B38-9C50-1C654C290983}">
      <dgm:prSet/>
      <dgm:spPr/>
      <dgm:t>
        <a:bodyPr/>
        <a:lstStyle/>
        <a:p>
          <a:r>
            <a:rPr lang="en-US" dirty="0"/>
            <a:t>Technical support to communities</a:t>
          </a:r>
        </a:p>
      </dgm:t>
    </dgm:pt>
    <dgm:pt modelId="{DFA91684-3FFB-4D51-B226-5837B59D223C}" type="parTrans" cxnId="{5337B596-0D96-440A-B953-AF89E12DD61F}">
      <dgm:prSet/>
      <dgm:spPr/>
      <dgm:t>
        <a:bodyPr/>
        <a:lstStyle/>
        <a:p>
          <a:endParaRPr lang="en-US"/>
        </a:p>
      </dgm:t>
    </dgm:pt>
    <dgm:pt modelId="{65BCF768-1448-44C3-8A77-170EDFA29194}" type="sibTrans" cxnId="{5337B596-0D96-440A-B953-AF89E12DD61F}">
      <dgm:prSet/>
      <dgm:spPr/>
      <dgm:t>
        <a:bodyPr/>
        <a:lstStyle/>
        <a:p>
          <a:endParaRPr lang="en-US"/>
        </a:p>
      </dgm:t>
    </dgm:pt>
    <dgm:pt modelId="{EE052EAC-DFE1-4EFE-8227-185B3BEBEB5A}">
      <dgm:prSet/>
      <dgm:spPr/>
      <dgm:t>
        <a:bodyPr/>
        <a:lstStyle/>
        <a:p>
          <a:r>
            <a:rPr lang="en-US"/>
            <a:t>Financial Assistance </a:t>
          </a:r>
        </a:p>
      </dgm:t>
    </dgm:pt>
    <dgm:pt modelId="{C2A74226-34AC-43DD-A738-8D653FC45A2B}" type="parTrans" cxnId="{D2B004A4-60C6-41C2-87A6-E16DABC802FF}">
      <dgm:prSet/>
      <dgm:spPr/>
      <dgm:t>
        <a:bodyPr/>
        <a:lstStyle/>
        <a:p>
          <a:endParaRPr lang="en-US"/>
        </a:p>
      </dgm:t>
    </dgm:pt>
    <dgm:pt modelId="{1221A820-5737-45EC-A76B-B539AB2D8EEA}" type="sibTrans" cxnId="{D2B004A4-60C6-41C2-87A6-E16DABC802FF}">
      <dgm:prSet/>
      <dgm:spPr/>
      <dgm:t>
        <a:bodyPr/>
        <a:lstStyle/>
        <a:p>
          <a:endParaRPr lang="en-US"/>
        </a:p>
      </dgm:t>
    </dgm:pt>
    <dgm:pt modelId="{FA5CA42F-5950-4C1D-A9B3-5D9BE3A864DD}">
      <dgm:prSet/>
      <dgm:spPr/>
      <dgm:t>
        <a:bodyPr/>
        <a:lstStyle/>
        <a:p>
          <a:r>
            <a:rPr lang="en-US"/>
            <a:t>Adaptation Resource Center (ARC-x) </a:t>
          </a:r>
        </a:p>
      </dgm:t>
    </dgm:pt>
    <dgm:pt modelId="{2FF9BA06-1589-4089-AB98-121720A3357E}" type="parTrans" cxnId="{23C4AF3B-B919-45CD-8E43-B5706280483C}">
      <dgm:prSet/>
      <dgm:spPr/>
      <dgm:t>
        <a:bodyPr/>
        <a:lstStyle/>
        <a:p>
          <a:endParaRPr lang="en-US"/>
        </a:p>
      </dgm:t>
    </dgm:pt>
    <dgm:pt modelId="{1E3E68B2-82E0-429F-9DAD-A50D67703A70}" type="sibTrans" cxnId="{23C4AF3B-B919-45CD-8E43-B5706280483C}">
      <dgm:prSet/>
      <dgm:spPr/>
      <dgm:t>
        <a:bodyPr/>
        <a:lstStyle/>
        <a:p>
          <a:endParaRPr lang="en-US"/>
        </a:p>
      </dgm:t>
    </dgm:pt>
    <dgm:pt modelId="{28229069-5EAE-496E-94D2-F0FCBB9BC011}">
      <dgm:prSet/>
      <dgm:spPr/>
      <dgm:t>
        <a:bodyPr/>
        <a:lstStyle/>
        <a:p>
          <a:r>
            <a:rPr lang="en-US">
              <a:hlinkClick xmlns:r="http://schemas.openxmlformats.org/officeDocument/2006/relationships" r:id="rId1"/>
            </a:rPr>
            <a:t>https://www.epa.gov/arc-x</a:t>
          </a:r>
          <a:endParaRPr lang="en-US"/>
        </a:p>
      </dgm:t>
    </dgm:pt>
    <dgm:pt modelId="{C5C77E53-ED71-4AD7-BF1F-0D3407D6C4F9}" type="parTrans" cxnId="{578241ED-5622-4172-A658-1FF4B9BAF462}">
      <dgm:prSet/>
      <dgm:spPr/>
      <dgm:t>
        <a:bodyPr/>
        <a:lstStyle/>
        <a:p>
          <a:endParaRPr lang="en-US"/>
        </a:p>
      </dgm:t>
    </dgm:pt>
    <dgm:pt modelId="{FBC35312-6348-4735-9B24-93505CB445F9}" type="sibTrans" cxnId="{578241ED-5622-4172-A658-1FF4B9BAF462}">
      <dgm:prSet/>
      <dgm:spPr/>
      <dgm:t>
        <a:bodyPr/>
        <a:lstStyle/>
        <a:p>
          <a:endParaRPr lang="en-US"/>
        </a:p>
      </dgm:t>
    </dgm:pt>
    <dgm:pt modelId="{577A5B0B-0374-48DC-956D-4815ED8CFB9E}">
      <dgm:prSet/>
      <dgm:spPr/>
      <dgm:t>
        <a:bodyPr/>
        <a:lstStyle/>
        <a:p>
          <a:r>
            <a:rPr lang="en-US"/>
            <a:t>Local Assessment Tool</a:t>
          </a:r>
        </a:p>
      </dgm:t>
    </dgm:pt>
    <dgm:pt modelId="{31C78520-E031-4DBB-AAA5-C7C2E6694853}" type="parTrans" cxnId="{F5BE469E-CCE2-43B5-8DD2-E99828F73BD2}">
      <dgm:prSet/>
      <dgm:spPr/>
      <dgm:t>
        <a:bodyPr/>
        <a:lstStyle/>
        <a:p>
          <a:endParaRPr lang="en-US"/>
        </a:p>
      </dgm:t>
    </dgm:pt>
    <dgm:pt modelId="{29AFE8D4-4361-4CE4-B38A-23805DDC2174}" type="sibTrans" cxnId="{F5BE469E-CCE2-43B5-8DD2-E99828F73BD2}">
      <dgm:prSet/>
      <dgm:spPr/>
      <dgm:t>
        <a:bodyPr/>
        <a:lstStyle/>
        <a:p>
          <a:endParaRPr lang="en-US"/>
        </a:p>
      </dgm:t>
    </dgm:pt>
    <dgm:pt modelId="{F014651C-B231-49C0-A60C-BE368631A22A}" type="pres">
      <dgm:prSet presAssocID="{FB9320DD-6CE3-4AC9-B8C0-185738432D2C}" presName="linear" presStyleCnt="0">
        <dgm:presLayoutVars>
          <dgm:animLvl val="lvl"/>
          <dgm:resizeHandles val="exact"/>
        </dgm:presLayoutVars>
      </dgm:prSet>
      <dgm:spPr/>
    </dgm:pt>
    <dgm:pt modelId="{485B672B-CFA9-4A79-9278-7B494A2EE4DA}" type="pres">
      <dgm:prSet presAssocID="{8164CA48-C450-4359-B3BC-FCED9885A564}" presName="parentText" presStyleLbl="node1" presStyleIdx="0" presStyleCnt="5">
        <dgm:presLayoutVars>
          <dgm:chMax val="0"/>
          <dgm:bulletEnabled val="1"/>
        </dgm:presLayoutVars>
      </dgm:prSet>
      <dgm:spPr/>
    </dgm:pt>
    <dgm:pt modelId="{DB8100DF-36D9-4844-9762-F3B8A678E2B0}" type="pres">
      <dgm:prSet presAssocID="{80022F41-CA90-4F73-89CF-52DEF5199D41}" presName="spacer" presStyleCnt="0"/>
      <dgm:spPr/>
    </dgm:pt>
    <dgm:pt modelId="{5117C090-426D-4213-87FF-1089BED86ACD}" type="pres">
      <dgm:prSet presAssocID="{29A5DB65-346B-4B38-9C50-1C654C290983}" presName="parentText" presStyleLbl="node1" presStyleIdx="1" presStyleCnt="5">
        <dgm:presLayoutVars>
          <dgm:chMax val="0"/>
          <dgm:bulletEnabled val="1"/>
        </dgm:presLayoutVars>
      </dgm:prSet>
      <dgm:spPr/>
    </dgm:pt>
    <dgm:pt modelId="{A1D961B6-4060-4BA6-83D2-414FFE49BA58}" type="pres">
      <dgm:prSet presAssocID="{65BCF768-1448-44C3-8A77-170EDFA29194}" presName="spacer" presStyleCnt="0"/>
      <dgm:spPr/>
    </dgm:pt>
    <dgm:pt modelId="{9053F937-AD9A-476F-AD28-8D3998C359B0}" type="pres">
      <dgm:prSet presAssocID="{EE052EAC-DFE1-4EFE-8227-185B3BEBEB5A}" presName="parentText" presStyleLbl="node1" presStyleIdx="2" presStyleCnt="5">
        <dgm:presLayoutVars>
          <dgm:chMax val="0"/>
          <dgm:bulletEnabled val="1"/>
        </dgm:presLayoutVars>
      </dgm:prSet>
      <dgm:spPr/>
    </dgm:pt>
    <dgm:pt modelId="{71703553-B9AB-4A47-8020-B4D097F8E128}" type="pres">
      <dgm:prSet presAssocID="{1221A820-5737-45EC-A76B-B539AB2D8EEA}" presName="spacer" presStyleCnt="0"/>
      <dgm:spPr/>
    </dgm:pt>
    <dgm:pt modelId="{251279AA-3064-486D-834D-E28F262F23E1}" type="pres">
      <dgm:prSet presAssocID="{FA5CA42F-5950-4C1D-A9B3-5D9BE3A864DD}" presName="parentText" presStyleLbl="node1" presStyleIdx="3" presStyleCnt="5">
        <dgm:presLayoutVars>
          <dgm:chMax val="0"/>
          <dgm:bulletEnabled val="1"/>
        </dgm:presLayoutVars>
      </dgm:prSet>
      <dgm:spPr/>
    </dgm:pt>
    <dgm:pt modelId="{38184666-536E-4357-9FF4-7FC6348A1B46}" type="pres">
      <dgm:prSet presAssocID="{FA5CA42F-5950-4C1D-A9B3-5D9BE3A864DD}" presName="childText" presStyleLbl="revTx" presStyleIdx="0" presStyleCnt="1">
        <dgm:presLayoutVars>
          <dgm:bulletEnabled val="1"/>
        </dgm:presLayoutVars>
      </dgm:prSet>
      <dgm:spPr/>
    </dgm:pt>
    <dgm:pt modelId="{E2B14AC7-DC9F-4A1D-B0AF-5A191F57AAEA}" type="pres">
      <dgm:prSet presAssocID="{577A5B0B-0374-48DC-956D-4815ED8CFB9E}" presName="parentText" presStyleLbl="node1" presStyleIdx="4" presStyleCnt="5">
        <dgm:presLayoutVars>
          <dgm:chMax val="0"/>
          <dgm:bulletEnabled val="1"/>
        </dgm:presLayoutVars>
      </dgm:prSet>
      <dgm:spPr/>
    </dgm:pt>
  </dgm:ptLst>
  <dgm:cxnLst>
    <dgm:cxn modelId="{8060A111-8D20-46BA-AB5B-58F2D750B3CD}" type="presOf" srcId="{FB9320DD-6CE3-4AC9-B8C0-185738432D2C}" destId="{F014651C-B231-49C0-A60C-BE368631A22A}" srcOrd="0" destOrd="0" presId="urn:microsoft.com/office/officeart/2005/8/layout/vList2"/>
    <dgm:cxn modelId="{C0CE5432-D133-4A0D-825B-EA40EF36949E}" srcId="{FB9320DD-6CE3-4AC9-B8C0-185738432D2C}" destId="{8164CA48-C450-4359-B3BC-FCED9885A564}" srcOrd="0" destOrd="0" parTransId="{09371C29-76E3-42E5-B1AA-B016B0A867C1}" sibTransId="{80022F41-CA90-4F73-89CF-52DEF5199D41}"/>
    <dgm:cxn modelId="{23C4AF3B-B919-45CD-8E43-B5706280483C}" srcId="{FB9320DD-6CE3-4AC9-B8C0-185738432D2C}" destId="{FA5CA42F-5950-4C1D-A9B3-5D9BE3A864DD}" srcOrd="3" destOrd="0" parTransId="{2FF9BA06-1589-4089-AB98-121720A3357E}" sibTransId="{1E3E68B2-82E0-429F-9DAD-A50D67703A70}"/>
    <dgm:cxn modelId="{3A8B513C-8284-463F-ABB7-D630498B1F0B}" type="presOf" srcId="{28229069-5EAE-496E-94D2-F0FCBB9BC011}" destId="{38184666-536E-4357-9FF4-7FC6348A1B46}" srcOrd="0" destOrd="0" presId="urn:microsoft.com/office/officeart/2005/8/layout/vList2"/>
    <dgm:cxn modelId="{5C132689-9F3D-41E2-BC08-834A30A11E1B}" type="presOf" srcId="{FA5CA42F-5950-4C1D-A9B3-5D9BE3A864DD}" destId="{251279AA-3064-486D-834D-E28F262F23E1}" srcOrd="0" destOrd="0" presId="urn:microsoft.com/office/officeart/2005/8/layout/vList2"/>
    <dgm:cxn modelId="{F873D391-9BE6-4F6C-BCFA-09063A9783B1}" type="presOf" srcId="{577A5B0B-0374-48DC-956D-4815ED8CFB9E}" destId="{E2B14AC7-DC9F-4A1D-B0AF-5A191F57AAEA}" srcOrd="0" destOrd="0" presId="urn:microsoft.com/office/officeart/2005/8/layout/vList2"/>
    <dgm:cxn modelId="{5337B596-0D96-440A-B953-AF89E12DD61F}" srcId="{FB9320DD-6CE3-4AC9-B8C0-185738432D2C}" destId="{29A5DB65-346B-4B38-9C50-1C654C290983}" srcOrd="1" destOrd="0" parTransId="{DFA91684-3FFB-4D51-B226-5837B59D223C}" sibTransId="{65BCF768-1448-44C3-8A77-170EDFA29194}"/>
    <dgm:cxn modelId="{F5BE469E-CCE2-43B5-8DD2-E99828F73BD2}" srcId="{FB9320DD-6CE3-4AC9-B8C0-185738432D2C}" destId="{577A5B0B-0374-48DC-956D-4815ED8CFB9E}" srcOrd="4" destOrd="0" parTransId="{31C78520-E031-4DBB-AAA5-C7C2E6694853}" sibTransId="{29AFE8D4-4361-4CE4-B38A-23805DDC2174}"/>
    <dgm:cxn modelId="{D2B004A4-60C6-41C2-87A6-E16DABC802FF}" srcId="{FB9320DD-6CE3-4AC9-B8C0-185738432D2C}" destId="{EE052EAC-DFE1-4EFE-8227-185B3BEBEB5A}" srcOrd="2" destOrd="0" parTransId="{C2A74226-34AC-43DD-A738-8D653FC45A2B}" sibTransId="{1221A820-5737-45EC-A76B-B539AB2D8EEA}"/>
    <dgm:cxn modelId="{558D9BB8-F361-4502-8FF6-1404EF156639}" type="presOf" srcId="{29A5DB65-346B-4B38-9C50-1C654C290983}" destId="{5117C090-426D-4213-87FF-1089BED86ACD}" srcOrd="0" destOrd="0" presId="urn:microsoft.com/office/officeart/2005/8/layout/vList2"/>
    <dgm:cxn modelId="{477E29D7-77DE-411A-8E6F-682064E87577}" type="presOf" srcId="{8164CA48-C450-4359-B3BC-FCED9885A564}" destId="{485B672B-CFA9-4A79-9278-7B494A2EE4DA}" srcOrd="0" destOrd="0" presId="urn:microsoft.com/office/officeart/2005/8/layout/vList2"/>
    <dgm:cxn modelId="{A0D20DD8-D0AD-454B-A8DC-2E690F9249EB}" type="presOf" srcId="{EE052EAC-DFE1-4EFE-8227-185B3BEBEB5A}" destId="{9053F937-AD9A-476F-AD28-8D3998C359B0}" srcOrd="0" destOrd="0" presId="urn:microsoft.com/office/officeart/2005/8/layout/vList2"/>
    <dgm:cxn modelId="{578241ED-5622-4172-A658-1FF4B9BAF462}" srcId="{FA5CA42F-5950-4C1D-A9B3-5D9BE3A864DD}" destId="{28229069-5EAE-496E-94D2-F0FCBB9BC011}" srcOrd="0" destOrd="0" parTransId="{C5C77E53-ED71-4AD7-BF1F-0D3407D6C4F9}" sibTransId="{FBC35312-6348-4735-9B24-93505CB445F9}"/>
    <dgm:cxn modelId="{48E0E6EC-2326-4D78-A386-F95663994BFE}" type="presParOf" srcId="{F014651C-B231-49C0-A60C-BE368631A22A}" destId="{485B672B-CFA9-4A79-9278-7B494A2EE4DA}" srcOrd="0" destOrd="0" presId="urn:microsoft.com/office/officeart/2005/8/layout/vList2"/>
    <dgm:cxn modelId="{ABA47DD3-7B05-48CC-A7FE-8DD62F4F4CFA}" type="presParOf" srcId="{F014651C-B231-49C0-A60C-BE368631A22A}" destId="{DB8100DF-36D9-4844-9762-F3B8A678E2B0}" srcOrd="1" destOrd="0" presId="urn:microsoft.com/office/officeart/2005/8/layout/vList2"/>
    <dgm:cxn modelId="{0CDE8B1A-136F-4357-A30A-885817D43601}" type="presParOf" srcId="{F014651C-B231-49C0-A60C-BE368631A22A}" destId="{5117C090-426D-4213-87FF-1089BED86ACD}" srcOrd="2" destOrd="0" presId="urn:microsoft.com/office/officeart/2005/8/layout/vList2"/>
    <dgm:cxn modelId="{DEC3C073-8493-4FF9-BAAE-8F8CE153B8D5}" type="presParOf" srcId="{F014651C-B231-49C0-A60C-BE368631A22A}" destId="{A1D961B6-4060-4BA6-83D2-414FFE49BA58}" srcOrd="3" destOrd="0" presId="urn:microsoft.com/office/officeart/2005/8/layout/vList2"/>
    <dgm:cxn modelId="{FCD6E11D-6AE1-494F-AFB9-28C7FECF386A}" type="presParOf" srcId="{F014651C-B231-49C0-A60C-BE368631A22A}" destId="{9053F937-AD9A-476F-AD28-8D3998C359B0}" srcOrd="4" destOrd="0" presId="urn:microsoft.com/office/officeart/2005/8/layout/vList2"/>
    <dgm:cxn modelId="{F6F724A8-D535-44D6-BDDB-F8BD305FA82C}" type="presParOf" srcId="{F014651C-B231-49C0-A60C-BE368631A22A}" destId="{71703553-B9AB-4A47-8020-B4D097F8E128}" srcOrd="5" destOrd="0" presId="urn:microsoft.com/office/officeart/2005/8/layout/vList2"/>
    <dgm:cxn modelId="{40B81196-A510-4CF6-8D25-E9CBC9BB706A}" type="presParOf" srcId="{F014651C-B231-49C0-A60C-BE368631A22A}" destId="{251279AA-3064-486D-834D-E28F262F23E1}" srcOrd="6" destOrd="0" presId="urn:microsoft.com/office/officeart/2005/8/layout/vList2"/>
    <dgm:cxn modelId="{4CEC9445-690A-4A85-A733-945CDDB9553A}" type="presParOf" srcId="{F014651C-B231-49C0-A60C-BE368631A22A}" destId="{38184666-536E-4357-9FF4-7FC6348A1B46}" srcOrd="7" destOrd="0" presId="urn:microsoft.com/office/officeart/2005/8/layout/vList2"/>
    <dgm:cxn modelId="{7B466594-2294-4918-93F3-05E94A7B531D}" type="presParOf" srcId="{F014651C-B231-49C0-A60C-BE368631A22A}" destId="{E2B14AC7-DC9F-4A1D-B0AF-5A191F57AAEA}" srcOrd="8" destOrd="0" presId="urn:microsoft.com/office/officeart/2005/8/layout/vList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D786C63-2DE7-44F2-88CF-CB8CD38082DB}" type="doc">
      <dgm:prSet loTypeId="urn:microsoft.com/office/officeart/2005/8/layout/vList2" loCatId="list" qsTypeId="urn:microsoft.com/office/officeart/2005/8/quickstyle/simple1" qsCatId="simple" csTypeId="urn:microsoft.com/office/officeart/2005/8/colors/accent0_3" csCatId="mainScheme" phldr="1"/>
      <dgm:spPr/>
      <dgm:t>
        <a:bodyPr/>
        <a:lstStyle/>
        <a:p>
          <a:endParaRPr lang="en-US"/>
        </a:p>
      </dgm:t>
    </dgm:pt>
    <dgm:pt modelId="{8B6E49AA-7A96-4113-A670-94398D693A5D}">
      <dgm:prSet custT="1"/>
      <dgm:spPr/>
      <dgm:t>
        <a:bodyPr/>
        <a:lstStyle/>
        <a:p>
          <a:r>
            <a:rPr lang="en-US" sz="2300" dirty="0"/>
            <a:t>“We must examine, and appropriately </a:t>
          </a:r>
          <a:r>
            <a:rPr lang="en-US" sz="2300" b="1" dirty="0"/>
            <a:t>use, the full array of policy and </a:t>
          </a:r>
          <a:r>
            <a:rPr lang="en-US" sz="3200" b="1" u="sng" dirty="0"/>
            <a:t>legal</a:t>
          </a:r>
          <a:r>
            <a:rPr lang="en-US" sz="3200" b="1" dirty="0"/>
            <a:t> </a:t>
          </a:r>
          <a:r>
            <a:rPr lang="en-US" sz="2300" b="1" dirty="0"/>
            <a:t>tools at our disposal to incorporate environmental and </a:t>
          </a:r>
          <a:r>
            <a:rPr lang="en-US" sz="2300" b="1" u="sng" dirty="0"/>
            <a:t>climate justice </a:t>
          </a:r>
          <a:r>
            <a:rPr lang="en-US" sz="2300" b="1" dirty="0"/>
            <a:t>considerations</a:t>
          </a:r>
          <a:r>
            <a:rPr lang="en-US" sz="2300" dirty="0"/>
            <a:t> in our analysis, rulemaking, permitting, enforcement, grantmaking, operations, disaster response and recovery, and other activities.”</a:t>
          </a:r>
        </a:p>
      </dgm:t>
    </dgm:pt>
    <dgm:pt modelId="{1D2334D9-9038-4A95-8230-57E74147778A}" type="parTrans" cxnId="{0437B6C1-9644-4FC8-8E9A-212C84519F72}">
      <dgm:prSet/>
      <dgm:spPr/>
      <dgm:t>
        <a:bodyPr/>
        <a:lstStyle/>
        <a:p>
          <a:endParaRPr lang="en-US"/>
        </a:p>
      </dgm:t>
    </dgm:pt>
    <dgm:pt modelId="{AAF3C9F1-F6AA-4BA8-8270-D1AB3805097F}" type="sibTrans" cxnId="{0437B6C1-9644-4FC8-8E9A-212C84519F72}">
      <dgm:prSet/>
      <dgm:spPr/>
      <dgm:t>
        <a:bodyPr/>
        <a:lstStyle/>
        <a:p>
          <a:endParaRPr lang="en-US"/>
        </a:p>
      </dgm:t>
    </dgm:pt>
    <dgm:pt modelId="{8008E244-03AE-437A-BF3B-B26BCC54E021}" type="pres">
      <dgm:prSet presAssocID="{4D786C63-2DE7-44F2-88CF-CB8CD38082DB}" presName="linear" presStyleCnt="0">
        <dgm:presLayoutVars>
          <dgm:animLvl val="lvl"/>
          <dgm:resizeHandles val="exact"/>
        </dgm:presLayoutVars>
      </dgm:prSet>
      <dgm:spPr/>
    </dgm:pt>
    <dgm:pt modelId="{95FE95B5-D1DF-477F-B799-E1C055A5DFE5}" type="pres">
      <dgm:prSet presAssocID="{8B6E49AA-7A96-4113-A670-94398D693A5D}" presName="parentText" presStyleLbl="node1" presStyleIdx="0" presStyleCnt="1" custScaleY="110562">
        <dgm:presLayoutVars>
          <dgm:chMax val="0"/>
          <dgm:bulletEnabled val="1"/>
        </dgm:presLayoutVars>
      </dgm:prSet>
      <dgm:spPr/>
    </dgm:pt>
  </dgm:ptLst>
  <dgm:cxnLst>
    <dgm:cxn modelId="{E2EB3116-E4FB-4222-8146-B36B62171109}" type="presOf" srcId="{8B6E49AA-7A96-4113-A670-94398D693A5D}" destId="{95FE95B5-D1DF-477F-B799-E1C055A5DFE5}" srcOrd="0" destOrd="0" presId="urn:microsoft.com/office/officeart/2005/8/layout/vList2"/>
    <dgm:cxn modelId="{4731C841-A7C4-4CE9-9322-B05CB9B9C845}" type="presOf" srcId="{4D786C63-2DE7-44F2-88CF-CB8CD38082DB}" destId="{8008E244-03AE-437A-BF3B-B26BCC54E021}" srcOrd="0" destOrd="0" presId="urn:microsoft.com/office/officeart/2005/8/layout/vList2"/>
    <dgm:cxn modelId="{0437B6C1-9644-4FC8-8E9A-212C84519F72}" srcId="{4D786C63-2DE7-44F2-88CF-CB8CD38082DB}" destId="{8B6E49AA-7A96-4113-A670-94398D693A5D}" srcOrd="0" destOrd="0" parTransId="{1D2334D9-9038-4A95-8230-57E74147778A}" sibTransId="{AAF3C9F1-F6AA-4BA8-8270-D1AB3805097F}"/>
    <dgm:cxn modelId="{EBBFB4C9-F399-4B98-A8D7-53E6605F1C9A}" type="presParOf" srcId="{8008E244-03AE-437A-BF3B-B26BCC54E021}" destId="{95FE95B5-D1DF-477F-B799-E1C055A5DFE5}"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6BAC50-88DA-4541-93BF-F09D33EFA07A}">
      <dsp:nvSpPr>
        <dsp:cNvPr id="0" name=""/>
        <dsp:cNvSpPr/>
      </dsp:nvSpPr>
      <dsp:spPr>
        <a:xfrm>
          <a:off x="0" y="78108"/>
          <a:ext cx="5181600" cy="3126483"/>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n-US" sz="3400" kern="1200" dirty="0"/>
            <a:t>“Our country faces converging </a:t>
          </a:r>
          <a:r>
            <a:rPr lang="en-US" sz="3400" b="1" kern="1200" dirty="0">
              <a:solidFill>
                <a:schemeClr val="tx1"/>
              </a:solidFill>
            </a:rPr>
            <a:t>economic, health, and climate crises </a:t>
          </a:r>
          <a:r>
            <a:rPr lang="en-US" sz="3400" kern="1200" dirty="0"/>
            <a:t>that have exposed and exacerbated </a:t>
          </a:r>
          <a:r>
            <a:rPr lang="en-US" sz="3400" b="1" kern="1200" dirty="0">
              <a:solidFill>
                <a:schemeClr val="tx1"/>
              </a:solidFill>
            </a:rPr>
            <a:t>inequities</a:t>
          </a:r>
          <a:r>
            <a:rPr lang="en-US" sz="3400" kern="1200" dirty="0"/>
            <a:t>.”</a:t>
          </a:r>
        </a:p>
      </dsp:txBody>
      <dsp:txXfrm>
        <a:off x="152622" y="230730"/>
        <a:ext cx="4876356" cy="2821239"/>
      </dsp:txXfrm>
    </dsp:sp>
    <dsp:sp modelId="{27E0173C-486C-4A7D-BD1F-7E43FF7C863E}">
      <dsp:nvSpPr>
        <dsp:cNvPr id="0" name=""/>
        <dsp:cNvSpPr/>
      </dsp:nvSpPr>
      <dsp:spPr>
        <a:xfrm>
          <a:off x="0" y="3204591"/>
          <a:ext cx="5181600" cy="106863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516"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US" sz="1800" kern="1200" dirty="0"/>
            <a:t>Executive Order 13985 of January 20, 2021 Advancing Racial Equity and Support for Underserved Communities Through the Federal Government</a:t>
          </a:r>
        </a:p>
      </dsp:txBody>
      <dsp:txXfrm>
        <a:off x="0" y="3204591"/>
        <a:ext cx="5181600" cy="106863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DEDD11-BCAD-4D40-A17E-7EAF7D65418C}">
      <dsp:nvSpPr>
        <dsp:cNvPr id="0" name=""/>
        <dsp:cNvSpPr/>
      </dsp:nvSpPr>
      <dsp:spPr>
        <a:xfrm>
          <a:off x="788669" y="0"/>
          <a:ext cx="8938260" cy="4351338"/>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00E088-3ABA-4BB4-A567-59D5807AD249}">
      <dsp:nvSpPr>
        <dsp:cNvPr id="0" name=""/>
        <dsp:cNvSpPr/>
      </dsp:nvSpPr>
      <dsp:spPr>
        <a:xfrm>
          <a:off x="501" y="1305401"/>
          <a:ext cx="2528525" cy="174053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Montreal Protocol</a:t>
          </a:r>
        </a:p>
        <a:p>
          <a:pPr marL="0" lvl="0" indent="0" algn="ctr" defTabSz="889000">
            <a:lnSpc>
              <a:spcPct val="90000"/>
            </a:lnSpc>
            <a:spcBef>
              <a:spcPct val="0"/>
            </a:spcBef>
            <a:spcAft>
              <a:spcPct val="35000"/>
            </a:spcAft>
            <a:buNone/>
          </a:pPr>
          <a:r>
            <a:rPr lang="en-US" sz="2000" kern="1200" dirty="0"/>
            <a:t>1987 </a:t>
          </a:r>
        </a:p>
      </dsp:txBody>
      <dsp:txXfrm>
        <a:off x="85467" y="1390367"/>
        <a:ext cx="2358593" cy="1570603"/>
      </dsp:txXfrm>
    </dsp:sp>
    <dsp:sp modelId="{3F8E6B8C-D9C4-4AB0-9BB2-F1631382AB32}">
      <dsp:nvSpPr>
        <dsp:cNvPr id="0" name=""/>
        <dsp:cNvSpPr/>
      </dsp:nvSpPr>
      <dsp:spPr>
        <a:xfrm>
          <a:off x="2662525" y="1305401"/>
          <a:ext cx="2528525" cy="174053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Kigali Amendment</a:t>
          </a:r>
        </a:p>
        <a:p>
          <a:pPr marL="0" lvl="0" indent="0" algn="ctr" defTabSz="889000">
            <a:lnSpc>
              <a:spcPct val="90000"/>
            </a:lnSpc>
            <a:spcBef>
              <a:spcPct val="0"/>
            </a:spcBef>
            <a:spcAft>
              <a:spcPct val="35000"/>
            </a:spcAft>
            <a:buNone/>
          </a:pPr>
          <a:r>
            <a:rPr lang="en-US" sz="2000" kern="1200" dirty="0"/>
            <a:t>2016</a:t>
          </a:r>
        </a:p>
      </dsp:txBody>
      <dsp:txXfrm>
        <a:off x="2747491" y="1390367"/>
        <a:ext cx="2358593" cy="1570603"/>
      </dsp:txXfrm>
    </dsp:sp>
    <dsp:sp modelId="{B0D6A04D-0E3E-4994-80EC-951DB5062A06}">
      <dsp:nvSpPr>
        <dsp:cNvPr id="0" name=""/>
        <dsp:cNvSpPr/>
      </dsp:nvSpPr>
      <dsp:spPr>
        <a:xfrm>
          <a:off x="5324549" y="1305401"/>
          <a:ext cx="2528525" cy="174053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a:t>American Innovation and Manufacturing (AIM) Act of 2020</a:t>
          </a:r>
        </a:p>
      </dsp:txBody>
      <dsp:txXfrm>
        <a:off x="5409515" y="1390367"/>
        <a:ext cx="2358593" cy="1570603"/>
      </dsp:txXfrm>
    </dsp:sp>
    <dsp:sp modelId="{5869538C-67C1-405A-995C-CC4FB7E33537}">
      <dsp:nvSpPr>
        <dsp:cNvPr id="0" name=""/>
        <dsp:cNvSpPr/>
      </dsp:nvSpPr>
      <dsp:spPr>
        <a:xfrm>
          <a:off x="7986573" y="1305401"/>
          <a:ext cx="2528525" cy="1740535"/>
        </a:xfrm>
        <a:prstGeom prst="roundRect">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US" sz="2000" kern="1200"/>
            <a:t>EPA Proposed Rule –86 FR 27150 (May 19, 2021)</a:t>
          </a:r>
        </a:p>
        <a:p>
          <a:pPr marL="171450" lvl="1" indent="-171450" algn="l" defTabSz="711200">
            <a:lnSpc>
              <a:spcPct val="90000"/>
            </a:lnSpc>
            <a:spcBef>
              <a:spcPct val="0"/>
            </a:spcBef>
            <a:spcAft>
              <a:spcPct val="15000"/>
            </a:spcAft>
            <a:buChar char="•"/>
          </a:pPr>
          <a:r>
            <a:rPr lang="en-US" sz="1600" kern="1200"/>
            <a:t>Comments due by July 6, 2021</a:t>
          </a:r>
        </a:p>
      </dsp:txBody>
      <dsp:txXfrm>
        <a:off x="8071539" y="1390367"/>
        <a:ext cx="2358593" cy="15706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31E5C4-27AE-4D2D-94D7-756600AE2A7D}">
      <dsp:nvSpPr>
        <dsp:cNvPr id="0" name=""/>
        <dsp:cNvSpPr/>
      </dsp:nvSpPr>
      <dsp:spPr>
        <a:xfrm>
          <a:off x="0" y="28344"/>
          <a:ext cx="5157787" cy="11536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a:t>Region 2 Climate Change Workgroup</a:t>
          </a:r>
        </a:p>
      </dsp:txBody>
      <dsp:txXfrm>
        <a:off x="56315" y="84659"/>
        <a:ext cx="5045157" cy="1040990"/>
      </dsp:txXfrm>
    </dsp:sp>
    <dsp:sp modelId="{E2630177-CEC8-4094-B4CC-FB78496A8FF7}">
      <dsp:nvSpPr>
        <dsp:cNvPr id="0" name=""/>
        <dsp:cNvSpPr/>
      </dsp:nvSpPr>
      <dsp:spPr>
        <a:xfrm>
          <a:off x="0" y="1265484"/>
          <a:ext cx="5157787" cy="11536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a:t>Cross-EPA Adaptation Workgroup</a:t>
          </a:r>
        </a:p>
      </dsp:txBody>
      <dsp:txXfrm>
        <a:off x="56315" y="1321799"/>
        <a:ext cx="5045157" cy="1040990"/>
      </dsp:txXfrm>
    </dsp:sp>
    <dsp:sp modelId="{C2AB15B2-3919-4C05-8757-D4FC0D79CA08}">
      <dsp:nvSpPr>
        <dsp:cNvPr id="0" name=""/>
        <dsp:cNvSpPr/>
      </dsp:nvSpPr>
      <dsp:spPr>
        <a:xfrm>
          <a:off x="0" y="2502623"/>
          <a:ext cx="5157787" cy="11536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n-US" sz="2900" kern="1200" dirty="0"/>
            <a:t>Mid-Atlantic Federal Climate Partners</a:t>
          </a:r>
        </a:p>
      </dsp:txBody>
      <dsp:txXfrm>
        <a:off x="56315" y="2558938"/>
        <a:ext cx="5045157" cy="10409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5B672B-CFA9-4A79-9278-7B494A2EE4DA}">
      <dsp:nvSpPr>
        <dsp:cNvPr id="0" name=""/>
        <dsp:cNvSpPr/>
      </dsp:nvSpPr>
      <dsp:spPr>
        <a:xfrm>
          <a:off x="0" y="28231"/>
          <a:ext cx="5183188" cy="599625"/>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EJ Screen Updates</a:t>
          </a:r>
        </a:p>
      </dsp:txBody>
      <dsp:txXfrm>
        <a:off x="29271" y="57502"/>
        <a:ext cx="5124646" cy="541083"/>
      </dsp:txXfrm>
    </dsp:sp>
    <dsp:sp modelId="{5117C090-426D-4213-87FF-1089BED86ACD}">
      <dsp:nvSpPr>
        <dsp:cNvPr id="0" name=""/>
        <dsp:cNvSpPr/>
      </dsp:nvSpPr>
      <dsp:spPr>
        <a:xfrm>
          <a:off x="0" y="699856"/>
          <a:ext cx="5183188" cy="599625"/>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Technical support to communities</a:t>
          </a:r>
        </a:p>
      </dsp:txBody>
      <dsp:txXfrm>
        <a:off x="29271" y="729127"/>
        <a:ext cx="5124646" cy="541083"/>
      </dsp:txXfrm>
    </dsp:sp>
    <dsp:sp modelId="{9053F937-AD9A-476F-AD28-8D3998C359B0}">
      <dsp:nvSpPr>
        <dsp:cNvPr id="0" name=""/>
        <dsp:cNvSpPr/>
      </dsp:nvSpPr>
      <dsp:spPr>
        <a:xfrm>
          <a:off x="0" y="1371481"/>
          <a:ext cx="5183188" cy="599625"/>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Financial Assistance </a:t>
          </a:r>
        </a:p>
      </dsp:txBody>
      <dsp:txXfrm>
        <a:off x="29271" y="1400752"/>
        <a:ext cx="5124646" cy="541083"/>
      </dsp:txXfrm>
    </dsp:sp>
    <dsp:sp modelId="{251279AA-3064-486D-834D-E28F262F23E1}">
      <dsp:nvSpPr>
        <dsp:cNvPr id="0" name=""/>
        <dsp:cNvSpPr/>
      </dsp:nvSpPr>
      <dsp:spPr>
        <a:xfrm>
          <a:off x="0" y="2043106"/>
          <a:ext cx="5183188" cy="599625"/>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Adaptation Resource Center (ARC-x) </a:t>
          </a:r>
        </a:p>
      </dsp:txBody>
      <dsp:txXfrm>
        <a:off x="29271" y="2072377"/>
        <a:ext cx="5124646" cy="541083"/>
      </dsp:txXfrm>
    </dsp:sp>
    <dsp:sp modelId="{38184666-536E-4357-9FF4-7FC6348A1B46}">
      <dsp:nvSpPr>
        <dsp:cNvPr id="0" name=""/>
        <dsp:cNvSpPr/>
      </dsp:nvSpPr>
      <dsp:spPr>
        <a:xfrm>
          <a:off x="0" y="2642731"/>
          <a:ext cx="5183188"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4566"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en-US" sz="2000" kern="1200">
              <a:hlinkClick xmlns:r="http://schemas.openxmlformats.org/officeDocument/2006/relationships" r:id="rId1"/>
            </a:rPr>
            <a:t>https://www.epa.gov/arc-x</a:t>
          </a:r>
          <a:endParaRPr lang="en-US" sz="2000" kern="1200"/>
        </a:p>
      </dsp:txBody>
      <dsp:txXfrm>
        <a:off x="0" y="2642731"/>
        <a:ext cx="5183188" cy="414000"/>
      </dsp:txXfrm>
    </dsp:sp>
    <dsp:sp modelId="{E2B14AC7-DC9F-4A1D-B0AF-5A191F57AAEA}">
      <dsp:nvSpPr>
        <dsp:cNvPr id="0" name=""/>
        <dsp:cNvSpPr/>
      </dsp:nvSpPr>
      <dsp:spPr>
        <a:xfrm>
          <a:off x="0" y="3056731"/>
          <a:ext cx="5183188" cy="599625"/>
        </a:xfrm>
        <a:prstGeom prst="roundRect">
          <a:avLst/>
        </a:prstGeom>
        <a:gradFill rotWithShape="0">
          <a:gsLst>
            <a:gs pos="0">
              <a:schemeClr val="accent6">
                <a:hueOff val="0"/>
                <a:satOff val="0"/>
                <a:lumOff val="0"/>
                <a:alphaOff val="0"/>
                <a:lumMod val="110000"/>
                <a:satMod val="105000"/>
                <a:tint val="67000"/>
              </a:schemeClr>
            </a:gs>
            <a:gs pos="50000">
              <a:schemeClr val="accent6">
                <a:hueOff val="0"/>
                <a:satOff val="0"/>
                <a:lumOff val="0"/>
                <a:alphaOff val="0"/>
                <a:lumMod val="105000"/>
                <a:satMod val="103000"/>
                <a:tint val="73000"/>
              </a:schemeClr>
            </a:gs>
            <a:gs pos="100000">
              <a:schemeClr val="accent6">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Local Assessment Tool</a:t>
          </a:r>
        </a:p>
      </dsp:txBody>
      <dsp:txXfrm>
        <a:off x="29271" y="3086002"/>
        <a:ext cx="5124646" cy="5410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FE95B5-D1DF-477F-B799-E1C055A5DFE5}">
      <dsp:nvSpPr>
        <dsp:cNvPr id="0" name=""/>
        <dsp:cNvSpPr/>
      </dsp:nvSpPr>
      <dsp:spPr>
        <a:xfrm>
          <a:off x="0" y="10991"/>
          <a:ext cx="5186540" cy="3951872"/>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“We must examine, and appropriately </a:t>
          </a:r>
          <a:r>
            <a:rPr lang="en-US" sz="2300" b="1" kern="1200" dirty="0"/>
            <a:t>use, the full array of policy and </a:t>
          </a:r>
          <a:r>
            <a:rPr lang="en-US" sz="3200" b="1" u="sng" kern="1200" dirty="0"/>
            <a:t>legal</a:t>
          </a:r>
          <a:r>
            <a:rPr lang="en-US" sz="3200" b="1" kern="1200" dirty="0"/>
            <a:t> </a:t>
          </a:r>
          <a:r>
            <a:rPr lang="en-US" sz="2300" b="1" kern="1200" dirty="0"/>
            <a:t>tools at our disposal to incorporate environmental and </a:t>
          </a:r>
          <a:r>
            <a:rPr lang="en-US" sz="2300" b="1" u="sng" kern="1200" dirty="0"/>
            <a:t>climate justice </a:t>
          </a:r>
          <a:r>
            <a:rPr lang="en-US" sz="2300" b="1" kern="1200" dirty="0"/>
            <a:t>considerations</a:t>
          </a:r>
          <a:r>
            <a:rPr lang="en-US" sz="2300" kern="1200" dirty="0"/>
            <a:t> in our analysis, rulemaking, permitting, enforcement, grantmaking, operations, disaster response and recovery, and other activities.”</a:t>
          </a:r>
        </a:p>
      </dsp:txBody>
      <dsp:txXfrm>
        <a:off x="192914" y="203905"/>
        <a:ext cx="4800712" cy="356604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1T17:31:08.438"/>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1,'1'1,"-1"1,0 0,1 0,-1 0,1-1,0 1,-1 0,1-1,0 1,0-1,0 1,0-1,0 1,0-1,1 0,-1 1,0-1,3 1,31 20,-25-17,61 29,-46-24,29 18,-51-27,1 2,-1-1,0 0,0 1,0-1,0 1,0 0,-1 0,1 0,-1 0,0 1,0-1,0 1,0-1,-1 1,1 0,-1-1,0 1,0 0,0 0,-1 0,1 0,-1 0,0 6,-1-1,-1 0,0 0,0 0,-1-1,0 1,-1-1,0 1,0-1,-9 13,-16 20,-1 0,-67 68,93-105,-3 2,1 0,-1 1,1 0,1 0,-8 12,12-17,0 0,0 0,1-1,-1 1,0 0,1 0,0 0,-1 0,1 0,0 0,0 0,0 0,0 0,0 0,1-1,-1 1,1 0,-1 0,1 0,-1 0,1 0,0-1,0 1,0 0,0-1,0 1,0-1,1 1,-1-1,0 0,1 1,1 0,14 11,-1-2,29 15,-25-15,30 21,-43-27,-1 0,0 1,0 0,-1 0,0 0,0 1,0 0,4 9,-5-9,-1 0,0 1,0 0,-1-1,0 1,0 0,-1 0,0 0,-1 0,1 0,-2 0,1 0,-2 10,-3 3,-1 1,-1 0,-12 25,9-25,2 0,-11 43,19-63,-1 0,1 1,0-1,-1 0,1 1,0-1,0 0,1 1,-1-1,0 1,1-1,0 0,-1 0,1 1,0-1,0 0,0 0,0 0,1 0,-1 0,1 0,-1 0,1 0,-1-1,1 1,0-1,0 1,0-1,0 0,0 1,0-1,0 0,1 0,3 1,7 1,0 0,1-1,-1-1,1 0,13-1,-3 1,-11 0,1 1,-1 0,0 1,25 8,-33-9,1 0,-1 1,1-1,-1 1,0 0,0 1,0-1,0 1,-1 0,0 0,1 1,-1-1,4 7,-6-8,-1 1,0-1,1 1,-1 0,0-1,0 1,-1 0,1 0,-1-1,0 1,0 0,0 0,-1-1,1 1,-1 0,0 0,0-1,0 1,0-1,-1 1,-1 3,-6 8,0-1,0 0,-18 19,12-14,-18 20,-44 38,-9 11,83-84,0-1,0 1,1 0,-1 0,1 0,0 0,0 0,1 1,-1-1,1 0,0 1,0 0,0-1,1 1,0-1,0 1,0 0,1 6,1-3,0 1,0-1,1 1,0-1,1 0,0 0,0-1,0 1,7 6,5 6,1-1,33 29,-29-30,34 41,-49-52,-1 1,0 0,0 0,0 0,-1 1,-1-1,1 1,-2 0,4 15,-5-14,0-1,0 1,-1 0,0-1,-1 1,0 0,-1-1,-4 14,-2 4,-21 39,8-19,13-28,1 0,1 1,-7 37,12-49,0 0,0 1,1-1,0 0,1 0,0 0,0 0,0 0,1 0,0 0,1-1,6 14,1-5,1-1,0 0,17 17,17 23,-39-45,0 0,-1 1,0-1,-1 1,0 0,0 0,-1 1,-1-1,2 18,-2 13,-2 55,-2-52,2 46,2-38,-3 1,-3-1,-10 54,7-80,-1-2,-13 30,12-36,2 1,0 0,1 0,-5 30,11-42,0 0,0 0,1 0,0 0,0-1,1 1,0 0,4 10,5 8,14 24,-24-47,1 0,-1 0,0 0,0 0,0 0,0 0,0 0,0 1,-1-1,0 0,0 0,0 1,0-1,0 0,0 0,-1 1,0-1,1 0,-1 0,0 0,-1 0,1 0,-1 0,1 0,-1 0,0-1,0 1,-2 2,-7 6,0 0,0-1,-1 0,-21 12,18-12,-49 31,40-27,0 2,0 1,-28 26,50-42,1 1,-1-1,1 1,-1-1,1 1,0 0,0 0,-1 0,1-1,0 1,1 0,-1 0,0 1,0-1,1 0,0 0,-1 0,1 0,0 0,0 1,0-1,0 0,0 0,1 0,-1 0,1 1,-1-1,1 0,0 0,0 0,0 0,0 0,0-1,0 1,0 0,1 0,-1-1,1 1,2 2,7 5,0-1,0 0,1 0,24 11,-25-13,3 2,-1 0,0 1,-1 1,0 0,0 1,-1 0,-1 1,0 0,0 0,-1 1,-1 0,11 23,-9-18,-6-10,0-1,0 1,-1 0,5 16,-7-22,-1 0,1 1,-1-1,0 0,0 1,0-1,-1 0,1 1,0-1,-1 0,1 1,-1-1,0 0,0 0,0 0,0 0,0 0,0 0,-1 0,1 0,-1 0,1-1,-3 3,-40 33,24-21,-20 20,29-24,-1-1,1 1,1 0,0 0,-11 20,18-28,1 1,0 0,0-1,1 1,-1 0,1 0,0 0,0 0,1 1,0-1,0 0,0 0,0 0,1 0,0 0,0 0,3 9,0-2,1-1,0 0,0-1,1 1,1-1,0-1,0 1,1-1,0 0,0-1,1 0,0 0,1-1,16 10,-21-14,0 0,0-1,-1 2,1-1,-1 1,0-1,0 1,0 0,3 5,-6-7,0 0,0 0,0 0,0 1,-1-1,1 0,-1 0,0 0,1 1,-1-1,0 0,0 0,-1 1,1-1,0 0,-1 0,1 0,-1 0,0 1,0-1,0 0,0 0,0 0,0-1,-2 4,-6 7,0-1,-1 0,0-1,-1 1,-23 16,-11 10,42-34,0 0,0 0,1 0,-1 0,1 1,0 0,0-1,0 1,0 0,1 0,0 0,-1 0,1 0,1 0,-1 0,0 6,2 4,-1 0,2 0,4 22,1 5,2 137,-6-58,-2-107,0 0,1 0,0 0,7 19,-8-28,1 0,0 0,0 0,0 0,0 0,1 0,0-1,0 1,0-1,0 0,0 1,0-2,1 1,0 0,-1-1,6 3,-2-2,0 1,-1 0,1 1,-1-1,0 1,0 0,-1 1,1-1,-1 1,7 11,-10-14,0 0,0 0,-1 1,1-1,-1 0,0 1,0-1,0 1,0 0,-1-1,0 1,1-1,-1 1,0 0,-1-1,1 1,-1 0,0-1,1 1,-2-1,1 1,0-1,-1 1,-2 3,-30 42,22-33,1 0,-12 23,-45 93,65-127,0 1,0-1,1 1,0 0,0 0,0 0,1 0,-1 0,1 0,1 0,-1 0,1 0,0 0,1 1,0-1,-1 0,2 0,-1 0,1 0,0 0,0-1,1 1,-1 0,1-1,1 0,-1 0,6 7,39 40,1-2,107 82,-147-125,4 2,0 1,0 1,-2 0,13 14,-22-22,1 0,-1 0,-1 0,1 0,0 0,-1 0,0 1,0-1,0 0,1 6,-2-6,0-1,0 0,0 1,0-1,-1 0,1 0,-1 1,1-1,-1 0,0 0,0 0,0 0,0 0,0 0,-1 0,1 0,-3 3,-5 3,0-1,-1 0,1-1,-1 1,-1-2,1 0,-1 0,-11 3,7-2,1 0,-1 1,-20 14,14-4,1 2,-34 40,7-8,0-3,27-31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1T17:31:10.476"/>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0,'0'0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1T17:31:14.314"/>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1T17:31:30.346"/>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1T17:31:33.269"/>
    </inkml:context>
    <inkml:brush xml:id="br0">
      <inkml:brushProperty name="width" value="0.05" units="cm"/>
      <inkml:brushProperty name="height" value="0.05" units="cm"/>
      <inkml:brushProperty name="color" value="#E71224"/>
      <inkml:brushProperty name="ignorePressure" value="1"/>
    </inkml:brush>
  </inkml:definitions>
  <inkml:trace contextRef="#ctx0" brushRef="#br0">1 0,'0'0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6-21T17:31:43.349"/>
    </inkml:context>
    <inkml:brush xml:id="br0">
      <inkml:brushProperty name="width" value="0.05" units="cm"/>
      <inkml:brushProperty name="height" value="0.05" units="cm"/>
      <inkml:brushProperty name="color" value="#E71224"/>
      <inkml:brushProperty name="ignorePressure" value="1"/>
    </inkml:brush>
  </inkml:definitions>
  <inkml:trace contextRef="#ctx0" brushRef="#br0">0 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34D6A3-8015-4E7E-A6DE-62333292FE7D}" type="datetimeFigureOut">
              <a:rPr lang="en-US" smtClean="0"/>
              <a:t>6/22/2021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E9D511-8406-407B-A358-D7A4E220C7F2}" type="slidenum">
              <a:rPr lang="en-US" smtClean="0"/>
              <a:t>‹#›</a:t>
            </a:fld>
            <a:endParaRPr lang="en-US"/>
          </a:p>
        </p:txBody>
      </p:sp>
    </p:spTree>
    <p:extLst>
      <p:ext uri="{BB962C8B-B14F-4D97-AF65-F5344CB8AC3E}">
        <p14:creationId xmlns:p14="http://schemas.microsoft.com/office/powerpoint/2010/main" val="1250643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1</a:t>
            </a:fld>
            <a:endParaRPr lang="en-US"/>
          </a:p>
        </p:txBody>
      </p:sp>
    </p:spTree>
    <p:extLst>
      <p:ext uri="{BB962C8B-B14F-4D97-AF65-F5344CB8AC3E}">
        <p14:creationId xmlns:p14="http://schemas.microsoft.com/office/powerpoint/2010/main" val="3261296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10</a:t>
            </a:fld>
            <a:endParaRPr lang="en-US"/>
          </a:p>
        </p:txBody>
      </p:sp>
    </p:spTree>
    <p:extLst>
      <p:ext uri="{BB962C8B-B14F-4D97-AF65-F5344CB8AC3E}">
        <p14:creationId xmlns:p14="http://schemas.microsoft.com/office/powerpoint/2010/main" val="27933595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11</a:t>
            </a:fld>
            <a:endParaRPr lang="en-US"/>
          </a:p>
        </p:txBody>
      </p:sp>
    </p:spTree>
    <p:extLst>
      <p:ext uri="{BB962C8B-B14F-4D97-AF65-F5344CB8AC3E}">
        <p14:creationId xmlns:p14="http://schemas.microsoft.com/office/powerpoint/2010/main" val="2831815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12</a:t>
            </a:fld>
            <a:endParaRPr lang="en-US"/>
          </a:p>
        </p:txBody>
      </p:sp>
    </p:spTree>
    <p:extLst>
      <p:ext uri="{BB962C8B-B14F-4D97-AF65-F5344CB8AC3E}">
        <p14:creationId xmlns:p14="http://schemas.microsoft.com/office/powerpoint/2010/main" val="10343895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BB9EC4-F694-48EC-80D6-9485A3CCC118}" type="slidenum">
              <a:rPr lang="en-US" smtClean="0"/>
              <a:t>13</a:t>
            </a:fld>
            <a:endParaRPr lang="en-US"/>
          </a:p>
        </p:txBody>
      </p:sp>
    </p:spTree>
    <p:extLst>
      <p:ext uri="{BB962C8B-B14F-4D97-AF65-F5344CB8AC3E}">
        <p14:creationId xmlns:p14="http://schemas.microsoft.com/office/powerpoint/2010/main" val="27997934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14</a:t>
            </a:fld>
            <a:endParaRPr lang="en-US"/>
          </a:p>
        </p:txBody>
      </p:sp>
    </p:spTree>
    <p:extLst>
      <p:ext uri="{BB962C8B-B14F-4D97-AF65-F5344CB8AC3E}">
        <p14:creationId xmlns:p14="http://schemas.microsoft.com/office/powerpoint/2010/main" val="3771705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BB9EC4-F694-48EC-80D6-9485A3CCC118}" type="slidenum">
              <a:rPr lang="en-US" smtClean="0"/>
              <a:t>2</a:t>
            </a:fld>
            <a:endParaRPr lang="en-US"/>
          </a:p>
        </p:txBody>
      </p:sp>
    </p:spTree>
    <p:extLst>
      <p:ext uri="{BB962C8B-B14F-4D97-AF65-F5344CB8AC3E}">
        <p14:creationId xmlns:p14="http://schemas.microsoft.com/office/powerpoint/2010/main" val="3644433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7BB9EC4-F694-48EC-80D6-9485A3CCC118}" type="slidenum">
              <a:rPr lang="en-US" smtClean="0"/>
              <a:t>3</a:t>
            </a:fld>
            <a:endParaRPr lang="en-US"/>
          </a:p>
        </p:txBody>
      </p:sp>
    </p:spTree>
    <p:extLst>
      <p:ext uri="{BB962C8B-B14F-4D97-AF65-F5344CB8AC3E}">
        <p14:creationId xmlns:p14="http://schemas.microsoft.com/office/powerpoint/2010/main" val="2611867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4</a:t>
            </a:fld>
            <a:endParaRPr lang="en-US"/>
          </a:p>
        </p:txBody>
      </p:sp>
    </p:spTree>
    <p:extLst>
      <p:ext uri="{BB962C8B-B14F-4D97-AF65-F5344CB8AC3E}">
        <p14:creationId xmlns:p14="http://schemas.microsoft.com/office/powerpoint/2010/main" val="23838537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5</a:t>
            </a:fld>
            <a:endParaRPr lang="en-US"/>
          </a:p>
        </p:txBody>
      </p:sp>
    </p:spTree>
    <p:extLst>
      <p:ext uri="{BB962C8B-B14F-4D97-AF65-F5344CB8AC3E}">
        <p14:creationId xmlns:p14="http://schemas.microsoft.com/office/powerpoint/2010/main" val="3596013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6</a:t>
            </a:fld>
            <a:endParaRPr lang="en-US"/>
          </a:p>
        </p:txBody>
      </p:sp>
    </p:spTree>
    <p:extLst>
      <p:ext uri="{BB962C8B-B14F-4D97-AF65-F5344CB8AC3E}">
        <p14:creationId xmlns:p14="http://schemas.microsoft.com/office/powerpoint/2010/main" val="8522074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7</a:t>
            </a:fld>
            <a:endParaRPr lang="en-US"/>
          </a:p>
        </p:txBody>
      </p:sp>
    </p:spTree>
    <p:extLst>
      <p:ext uri="{BB962C8B-B14F-4D97-AF65-F5344CB8AC3E}">
        <p14:creationId xmlns:p14="http://schemas.microsoft.com/office/powerpoint/2010/main" val="1718327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8</a:t>
            </a:fld>
            <a:endParaRPr lang="en-US"/>
          </a:p>
        </p:txBody>
      </p:sp>
    </p:spTree>
    <p:extLst>
      <p:ext uri="{BB962C8B-B14F-4D97-AF65-F5344CB8AC3E}">
        <p14:creationId xmlns:p14="http://schemas.microsoft.com/office/powerpoint/2010/main" val="768613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E9D511-8406-407B-A358-D7A4E220C7F2}" type="slidenum">
              <a:rPr lang="en-US" smtClean="0"/>
              <a:t>9</a:t>
            </a:fld>
            <a:endParaRPr lang="en-US"/>
          </a:p>
        </p:txBody>
      </p:sp>
    </p:spTree>
    <p:extLst>
      <p:ext uri="{BB962C8B-B14F-4D97-AF65-F5344CB8AC3E}">
        <p14:creationId xmlns:p14="http://schemas.microsoft.com/office/powerpoint/2010/main" val="3850203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17372-A2D7-4E4E-8093-EFDB50D510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B8DB976-84E5-4651-B340-3030D4F4DF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FE041F6-248A-4A26-98B2-FB5DB106E9CE}"/>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5" name="Footer Placeholder 4">
            <a:extLst>
              <a:ext uri="{FF2B5EF4-FFF2-40B4-BE49-F238E27FC236}">
                <a16:creationId xmlns:a16="http://schemas.microsoft.com/office/drawing/2014/main" id="{9EFA38B1-AFDB-4FBC-BCC4-43881E414A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FC9228-8D01-40D9-B232-288B644F8B1E}"/>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19243038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13543-A075-4981-92B6-7D35C55A4DF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83CB2DE-29ED-401B-8E6A-8721AC543A0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6DFAC37-6D4C-478C-853C-472184886362}"/>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5" name="Footer Placeholder 4">
            <a:extLst>
              <a:ext uri="{FF2B5EF4-FFF2-40B4-BE49-F238E27FC236}">
                <a16:creationId xmlns:a16="http://schemas.microsoft.com/office/drawing/2014/main" id="{A38C4C98-BBBD-4421-A02D-4C4F4BACAE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F5BF4D2-F010-45B1-AEC9-0177C7B533DE}"/>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3607642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8EFED2-C8E4-4BD9-A262-82BAD43265B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FF4A73B-03EF-4424-A35E-35BE03E066C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EF116E-802B-45CA-AA2C-B53CD143A943}"/>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5" name="Footer Placeholder 4">
            <a:extLst>
              <a:ext uri="{FF2B5EF4-FFF2-40B4-BE49-F238E27FC236}">
                <a16:creationId xmlns:a16="http://schemas.microsoft.com/office/drawing/2014/main" id="{55D626C3-C9B6-4D92-88CB-80B10D4251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65CED1-4FD4-4E31-9D69-EF9E5A23A4B8}"/>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2954383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85348-245C-470C-8F7D-559D7A2331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84D5BE-E761-401B-9B33-E691831F9E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C8910A-A594-4AC5-BA22-5623E15C9006}"/>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5" name="Footer Placeholder 4">
            <a:extLst>
              <a:ext uri="{FF2B5EF4-FFF2-40B4-BE49-F238E27FC236}">
                <a16:creationId xmlns:a16="http://schemas.microsoft.com/office/drawing/2014/main" id="{C73A3A6E-44BE-4CBC-AD81-83911CA143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D27BF1-2557-44F4-8F53-D5C6E0B774F8}"/>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4261529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5C33B-CD9C-49BE-84B8-FC52792AC2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2381545-FB61-403F-A071-4E495AF5D37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95A1733-412B-404E-9731-74911BD85FB1}"/>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5" name="Footer Placeholder 4">
            <a:extLst>
              <a:ext uri="{FF2B5EF4-FFF2-40B4-BE49-F238E27FC236}">
                <a16:creationId xmlns:a16="http://schemas.microsoft.com/office/drawing/2014/main" id="{87A731D4-0A8B-4BC2-A0D7-6D23B87BFC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BC6BFD-92A0-431F-88F6-1076298C4879}"/>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1494154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1DE56-CC73-42E0-877E-56B826E66E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0C8446-C4BB-4ED4-9AE5-FBBBDC5BBC7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2671BAC-A83A-468A-AB24-43E4E209EC1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3832C97-C80F-4C93-84A6-70C232F07256}"/>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6" name="Footer Placeholder 5">
            <a:extLst>
              <a:ext uri="{FF2B5EF4-FFF2-40B4-BE49-F238E27FC236}">
                <a16:creationId xmlns:a16="http://schemas.microsoft.com/office/drawing/2014/main" id="{EA862C90-8964-4B89-BF9B-C367D9B08D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99AE558-3AAB-450C-9C85-B6D5D1C39F2A}"/>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25223023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78DD45-B16E-462B-A690-D7E88A35822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4741BB5-E9AC-4815-A580-48DAE701D5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55E22C-8E8E-4690-81BA-5C1DE6A2A6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7F2B1F-8DD7-492B-B3B3-7853F0F61F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10548DE-8354-4287-83DD-884448036DB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47F37AC-656E-490E-8DA6-05086E3036C1}"/>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8" name="Footer Placeholder 7">
            <a:extLst>
              <a:ext uri="{FF2B5EF4-FFF2-40B4-BE49-F238E27FC236}">
                <a16:creationId xmlns:a16="http://schemas.microsoft.com/office/drawing/2014/main" id="{9F6CB855-40F8-4EE9-ACCE-EF9A68FCBE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D5735F1-97A8-4C6B-805A-3875FE26B45F}"/>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1171128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36D7C6-733E-432D-895B-FAA2A094C36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C82BDDC-4D58-461A-9CCF-D143251E974E}"/>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4" name="Footer Placeholder 3">
            <a:extLst>
              <a:ext uri="{FF2B5EF4-FFF2-40B4-BE49-F238E27FC236}">
                <a16:creationId xmlns:a16="http://schemas.microsoft.com/office/drawing/2014/main" id="{530B7062-503D-4B6F-A206-11C24CD95C5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9340192-7D18-481B-8251-9F2AB5F85D25}"/>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614820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EDFC2E-2AA1-4D89-BAEF-904843428D62}"/>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3" name="Footer Placeholder 2">
            <a:extLst>
              <a:ext uri="{FF2B5EF4-FFF2-40B4-BE49-F238E27FC236}">
                <a16:creationId xmlns:a16="http://schemas.microsoft.com/office/drawing/2014/main" id="{0B7AFEF4-E903-4C06-9542-DE727540AC3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78E79E0-983E-46C1-AD37-B04C56B1CE05}"/>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2373043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8824FA-4778-46BD-8347-2CBFBEC792F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C9A7C00-095C-4349-87D1-5EF55E0ECBF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5396BFE-CADD-48DB-A843-1416F3451F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7A8D755-70C3-4167-93F4-05E956FE2824}"/>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6" name="Footer Placeholder 5">
            <a:extLst>
              <a:ext uri="{FF2B5EF4-FFF2-40B4-BE49-F238E27FC236}">
                <a16:creationId xmlns:a16="http://schemas.microsoft.com/office/drawing/2014/main" id="{EE8930F5-C930-4EC3-966C-0F257E18319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8A341B-0E53-4A09-83FB-81FE1CA03FB0}"/>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2727370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62D67-EADD-41CF-AF35-523411EFB2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0921D54-08F1-4EA4-931E-DB6D21D396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629A772-F927-448E-AEEA-152423204C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069ED93-6100-4F01-B33E-06BC9599BABB}"/>
              </a:ext>
            </a:extLst>
          </p:cNvPr>
          <p:cNvSpPr>
            <a:spLocks noGrp="1"/>
          </p:cNvSpPr>
          <p:nvPr>
            <p:ph type="dt" sz="half" idx="10"/>
          </p:nvPr>
        </p:nvSpPr>
        <p:spPr/>
        <p:txBody>
          <a:bodyPr/>
          <a:lstStyle/>
          <a:p>
            <a:fld id="{D8319450-4D90-4BBC-B442-191A2EE24DD5}" type="datetimeFigureOut">
              <a:rPr lang="en-US" smtClean="0"/>
              <a:t>6/22/2021</a:t>
            </a:fld>
            <a:endParaRPr lang="en-US"/>
          </a:p>
        </p:txBody>
      </p:sp>
      <p:sp>
        <p:nvSpPr>
          <p:cNvPr id="6" name="Footer Placeholder 5">
            <a:extLst>
              <a:ext uri="{FF2B5EF4-FFF2-40B4-BE49-F238E27FC236}">
                <a16:creationId xmlns:a16="http://schemas.microsoft.com/office/drawing/2014/main" id="{EF74E364-BD4D-4A68-B537-24C9A8112E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C6BAEC-AC4F-4DE3-940A-F59AF045D3C7}"/>
              </a:ext>
            </a:extLst>
          </p:cNvPr>
          <p:cNvSpPr>
            <a:spLocks noGrp="1"/>
          </p:cNvSpPr>
          <p:nvPr>
            <p:ph type="sldNum" sz="quarter" idx="12"/>
          </p:nvPr>
        </p:nvSpPr>
        <p:spPr/>
        <p:txBody>
          <a:bodyPr/>
          <a:lstStyle/>
          <a:p>
            <a:fld id="{D26761BC-F24A-4AAA-9B97-61BA1F98586B}" type="slidenum">
              <a:rPr lang="en-US" smtClean="0"/>
              <a:t>‹#›</a:t>
            </a:fld>
            <a:endParaRPr lang="en-US"/>
          </a:p>
        </p:txBody>
      </p:sp>
    </p:spTree>
    <p:extLst>
      <p:ext uri="{BB962C8B-B14F-4D97-AF65-F5344CB8AC3E}">
        <p14:creationId xmlns:p14="http://schemas.microsoft.com/office/powerpoint/2010/main" val="2182347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A48AE83-0CA0-41C7-8C4A-AAF19F892F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FFCF701-C129-4543-9026-0E7EFC21EA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A43210-0344-4458-83FE-A543F25BC5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319450-4D90-4BBC-B442-191A2EE24DD5}" type="datetimeFigureOut">
              <a:rPr lang="en-US" smtClean="0"/>
              <a:t>6/22/2021</a:t>
            </a:fld>
            <a:endParaRPr lang="en-US"/>
          </a:p>
        </p:txBody>
      </p:sp>
      <p:sp>
        <p:nvSpPr>
          <p:cNvPr id="5" name="Footer Placeholder 4">
            <a:extLst>
              <a:ext uri="{FF2B5EF4-FFF2-40B4-BE49-F238E27FC236}">
                <a16:creationId xmlns:a16="http://schemas.microsoft.com/office/drawing/2014/main" id="{DFE8B1F5-F07B-477E-8189-5A406B6485C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95742CA-803E-4D21-A3BB-DAFCB6F5652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6761BC-F24A-4AAA-9B97-61BA1F98586B}" type="slidenum">
              <a:rPr lang="en-US" smtClean="0"/>
              <a:t>‹#›</a:t>
            </a:fld>
            <a:endParaRPr lang="en-US"/>
          </a:p>
        </p:txBody>
      </p:sp>
    </p:spTree>
    <p:extLst>
      <p:ext uri="{BB962C8B-B14F-4D97-AF65-F5344CB8AC3E}">
        <p14:creationId xmlns:p14="http://schemas.microsoft.com/office/powerpoint/2010/main" val="12106504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hyperlink" Target="mailto:Siegel.joseph@epa.gov"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customXml" Target="../ink/ink1.xml"/><Relationship Id="rId13" Type="http://schemas.openxmlformats.org/officeDocument/2006/relationships/customXml" Target="../ink/ink4.xml"/><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customXml" Target="../ink/ink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image" Target="../media/image7.png"/><Relationship Id="rId5" Type="http://schemas.openxmlformats.org/officeDocument/2006/relationships/diagramQuickStyle" Target="../diagrams/quickStyle2.xml"/><Relationship Id="rId15" Type="http://schemas.openxmlformats.org/officeDocument/2006/relationships/customXml" Target="../ink/ink6.xml"/><Relationship Id="rId10" Type="http://schemas.openxmlformats.org/officeDocument/2006/relationships/customXml" Target="../ink/ink2.xml"/><Relationship Id="rId4" Type="http://schemas.openxmlformats.org/officeDocument/2006/relationships/diagramLayout" Target="../diagrams/layout2.xml"/><Relationship Id="rId9" Type="http://schemas.openxmlformats.org/officeDocument/2006/relationships/image" Target="../media/image6.png"/><Relationship Id="rId14" Type="http://schemas.openxmlformats.org/officeDocument/2006/relationships/customXml" Target="../ink/ink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9D4AA046-ED11-40B6-8C97-5FF2ADC236F6}"/>
              </a:ext>
            </a:extLst>
          </p:cNvPr>
          <p:cNvSpPr>
            <a:spLocks noGrp="1"/>
          </p:cNvSpPr>
          <p:nvPr>
            <p:ph type="ctrTitle"/>
          </p:nvPr>
        </p:nvSpPr>
        <p:spPr>
          <a:xfrm>
            <a:off x="1314824" y="735106"/>
            <a:ext cx="10377252" cy="2928470"/>
          </a:xfrm>
        </p:spPr>
        <p:txBody>
          <a:bodyPr anchor="b">
            <a:normAutofit/>
          </a:bodyPr>
          <a:lstStyle/>
          <a:p>
            <a:pPr algn="l"/>
            <a:r>
              <a:rPr lang="en-US" sz="4800" dirty="0">
                <a:solidFill>
                  <a:srgbClr val="FFFFFF"/>
                </a:solidFill>
              </a:rPr>
              <a:t>Key Environmental Issues in EPA Region 2</a:t>
            </a:r>
            <a:br>
              <a:rPr lang="en-US" sz="4800" dirty="0">
                <a:solidFill>
                  <a:srgbClr val="FFFFFF"/>
                </a:solidFill>
              </a:rPr>
            </a:br>
            <a:br>
              <a:rPr lang="en-US" sz="4800" dirty="0">
                <a:solidFill>
                  <a:srgbClr val="FFFFFF"/>
                </a:solidFill>
              </a:rPr>
            </a:br>
            <a:r>
              <a:rPr lang="en-US" sz="5400" b="1" dirty="0">
                <a:solidFill>
                  <a:srgbClr val="FFFFFF"/>
                </a:solidFill>
              </a:rPr>
              <a:t>EPA Climate Change Update</a:t>
            </a:r>
          </a:p>
        </p:txBody>
      </p:sp>
      <p:sp>
        <p:nvSpPr>
          <p:cNvPr id="3" name="Subtitle 2">
            <a:extLst>
              <a:ext uri="{FF2B5EF4-FFF2-40B4-BE49-F238E27FC236}">
                <a16:creationId xmlns:a16="http://schemas.microsoft.com/office/drawing/2014/main" id="{3BCEFAA6-E088-421E-B2A1-D4E41973FFE6}"/>
              </a:ext>
            </a:extLst>
          </p:cNvPr>
          <p:cNvSpPr>
            <a:spLocks noGrp="1"/>
          </p:cNvSpPr>
          <p:nvPr>
            <p:ph type="subTitle" idx="1"/>
          </p:nvPr>
        </p:nvSpPr>
        <p:spPr>
          <a:xfrm>
            <a:off x="1350682" y="4870824"/>
            <a:ext cx="10005951" cy="1458258"/>
          </a:xfrm>
        </p:spPr>
        <p:txBody>
          <a:bodyPr anchor="ctr">
            <a:normAutofit fontScale="92500" lnSpcReduction="20000"/>
          </a:bodyPr>
          <a:lstStyle/>
          <a:p>
            <a:pPr algn="l"/>
            <a:r>
              <a:rPr lang="en-US" dirty="0"/>
              <a:t>Joseph A. Siegel</a:t>
            </a:r>
          </a:p>
          <a:p>
            <a:pPr algn="l"/>
            <a:r>
              <a:rPr lang="en-US" dirty="0"/>
              <a:t>US EPA Region 2</a:t>
            </a:r>
          </a:p>
          <a:p>
            <a:pPr algn="l"/>
            <a:r>
              <a:rPr lang="en-US" dirty="0"/>
              <a:t>June 23, 2021</a:t>
            </a:r>
          </a:p>
          <a:p>
            <a:pPr algn="l"/>
            <a:r>
              <a:rPr lang="en-US" dirty="0"/>
              <a:t>siegel.joseph@epa.gov</a:t>
            </a:r>
          </a:p>
        </p:txBody>
      </p:sp>
    </p:spTree>
    <p:extLst>
      <p:ext uri="{BB962C8B-B14F-4D97-AF65-F5344CB8AC3E}">
        <p14:creationId xmlns:p14="http://schemas.microsoft.com/office/powerpoint/2010/main" val="1023439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C48402-F80D-4304-A4E8-E121B6497B08}"/>
              </a:ext>
            </a:extLst>
          </p:cNvPr>
          <p:cNvSpPr>
            <a:spLocks noGrp="1"/>
          </p:cNvSpPr>
          <p:nvPr>
            <p:ph type="title"/>
          </p:nvPr>
        </p:nvSpPr>
        <p:spPr/>
        <p:txBody>
          <a:bodyPr/>
          <a:lstStyle/>
          <a:p>
            <a:r>
              <a:rPr lang="en-US" b="1" dirty="0">
                <a:solidFill>
                  <a:srgbClr val="7030A0"/>
                </a:solidFill>
              </a:rPr>
              <a:t>Adaptation at EPA</a:t>
            </a:r>
          </a:p>
        </p:txBody>
      </p:sp>
      <p:sp>
        <p:nvSpPr>
          <p:cNvPr id="5" name="Text Placeholder 4">
            <a:extLst>
              <a:ext uri="{FF2B5EF4-FFF2-40B4-BE49-F238E27FC236}">
                <a16:creationId xmlns:a16="http://schemas.microsoft.com/office/drawing/2014/main" id="{24B2A9E4-A21D-4504-8018-17EFCC68D8DE}"/>
              </a:ext>
            </a:extLst>
          </p:cNvPr>
          <p:cNvSpPr>
            <a:spLocks noGrp="1"/>
          </p:cNvSpPr>
          <p:nvPr>
            <p:ph type="body" idx="1"/>
          </p:nvPr>
        </p:nvSpPr>
        <p:spPr/>
        <p:txBody>
          <a:bodyPr/>
          <a:lstStyle/>
          <a:p>
            <a:r>
              <a:rPr lang="en-US" dirty="0"/>
              <a:t>Organizational Updates</a:t>
            </a:r>
          </a:p>
        </p:txBody>
      </p:sp>
      <p:graphicFrame>
        <p:nvGraphicFramePr>
          <p:cNvPr id="7" name="Content Placeholder 6">
            <a:extLst>
              <a:ext uri="{FF2B5EF4-FFF2-40B4-BE49-F238E27FC236}">
                <a16:creationId xmlns:a16="http://schemas.microsoft.com/office/drawing/2014/main" id="{972BB24E-7444-465A-AC63-B6202B34C245}"/>
              </a:ext>
            </a:extLst>
          </p:cNvPr>
          <p:cNvGraphicFramePr>
            <a:graphicFrameLocks noGrp="1"/>
          </p:cNvGraphicFramePr>
          <p:nvPr>
            <p:ph sz="half" idx="2"/>
            <p:extLst>
              <p:ext uri="{D42A27DB-BD31-4B8C-83A1-F6EECF244321}">
                <p14:modId xmlns:p14="http://schemas.microsoft.com/office/powerpoint/2010/main" val="1852084908"/>
              </p:ext>
            </p:extLst>
          </p:nvPr>
        </p:nvGraphicFramePr>
        <p:xfrm>
          <a:off x="839788" y="2505075"/>
          <a:ext cx="5157787" cy="36845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 Placeholder 5">
            <a:extLst>
              <a:ext uri="{FF2B5EF4-FFF2-40B4-BE49-F238E27FC236}">
                <a16:creationId xmlns:a16="http://schemas.microsoft.com/office/drawing/2014/main" id="{33A6A08D-E9EE-438B-B18D-1777A6EC8868}"/>
              </a:ext>
            </a:extLst>
          </p:cNvPr>
          <p:cNvSpPr>
            <a:spLocks noGrp="1"/>
          </p:cNvSpPr>
          <p:nvPr>
            <p:ph type="body" sz="quarter" idx="3"/>
          </p:nvPr>
        </p:nvSpPr>
        <p:spPr/>
        <p:txBody>
          <a:bodyPr/>
          <a:lstStyle/>
          <a:p>
            <a:r>
              <a:rPr lang="en-US" dirty="0"/>
              <a:t>Action Updates</a:t>
            </a:r>
          </a:p>
        </p:txBody>
      </p:sp>
      <p:graphicFrame>
        <p:nvGraphicFramePr>
          <p:cNvPr id="8" name="Content Placeholder 7">
            <a:extLst>
              <a:ext uri="{FF2B5EF4-FFF2-40B4-BE49-F238E27FC236}">
                <a16:creationId xmlns:a16="http://schemas.microsoft.com/office/drawing/2014/main" id="{AFCAB094-59C0-4392-BE19-14CDA7A4D0E4}"/>
              </a:ext>
            </a:extLst>
          </p:cNvPr>
          <p:cNvGraphicFramePr>
            <a:graphicFrameLocks noGrp="1"/>
          </p:cNvGraphicFramePr>
          <p:nvPr>
            <p:ph sz="quarter" idx="4"/>
            <p:extLst>
              <p:ext uri="{D42A27DB-BD31-4B8C-83A1-F6EECF244321}">
                <p14:modId xmlns:p14="http://schemas.microsoft.com/office/powerpoint/2010/main" val="2321169450"/>
              </p:ext>
            </p:extLst>
          </p:nvPr>
        </p:nvGraphicFramePr>
        <p:xfrm>
          <a:off x="6172200" y="2505075"/>
          <a:ext cx="5183188" cy="368458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Tree>
    <p:extLst>
      <p:ext uri="{BB962C8B-B14F-4D97-AF65-F5344CB8AC3E}">
        <p14:creationId xmlns:p14="http://schemas.microsoft.com/office/powerpoint/2010/main" val="1353416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4E84F-168A-479D-93F4-B56F4CE871E2}"/>
              </a:ext>
            </a:extLst>
          </p:cNvPr>
          <p:cNvSpPr>
            <a:spLocks noGrp="1"/>
          </p:cNvSpPr>
          <p:nvPr>
            <p:ph type="title"/>
          </p:nvPr>
        </p:nvSpPr>
        <p:spPr/>
        <p:txBody>
          <a:bodyPr/>
          <a:lstStyle/>
          <a:p>
            <a:r>
              <a:rPr lang="en-US" dirty="0"/>
              <a:t>Climate Adaptation Action Plans:2014</a:t>
            </a:r>
          </a:p>
        </p:txBody>
      </p:sp>
      <p:sp>
        <p:nvSpPr>
          <p:cNvPr id="3" name="Content Placeholder 2">
            <a:extLst>
              <a:ext uri="{FF2B5EF4-FFF2-40B4-BE49-F238E27FC236}">
                <a16:creationId xmlns:a16="http://schemas.microsoft.com/office/drawing/2014/main" id="{8E26E4E5-FAB6-4DA3-AA0C-C6694F02953B}"/>
              </a:ext>
            </a:extLst>
          </p:cNvPr>
          <p:cNvSpPr>
            <a:spLocks noGrp="1"/>
          </p:cNvSpPr>
          <p:nvPr>
            <p:ph sz="half" idx="1"/>
          </p:nvPr>
        </p:nvSpPr>
        <p:spPr/>
        <p:txBody>
          <a:bodyPr/>
          <a:lstStyle/>
          <a:p>
            <a:r>
              <a:rPr lang="en-US" dirty="0"/>
              <a:t>1</a:t>
            </a:r>
            <a:r>
              <a:rPr lang="en-US" baseline="30000" dirty="0"/>
              <a:t>st</a:t>
            </a:r>
            <a:r>
              <a:rPr lang="en-US" dirty="0"/>
              <a:t> Region 2 Plan</a:t>
            </a:r>
          </a:p>
          <a:p>
            <a:endParaRPr lang="en-US" dirty="0"/>
          </a:p>
        </p:txBody>
      </p:sp>
      <p:sp>
        <p:nvSpPr>
          <p:cNvPr id="4" name="Content Placeholder 3">
            <a:extLst>
              <a:ext uri="{FF2B5EF4-FFF2-40B4-BE49-F238E27FC236}">
                <a16:creationId xmlns:a16="http://schemas.microsoft.com/office/drawing/2014/main" id="{505A2D5A-8274-4BBA-A52E-E236B6A5D314}"/>
              </a:ext>
            </a:extLst>
          </p:cNvPr>
          <p:cNvSpPr>
            <a:spLocks noGrp="1"/>
          </p:cNvSpPr>
          <p:nvPr>
            <p:ph sz="half" idx="2"/>
          </p:nvPr>
        </p:nvSpPr>
        <p:spPr/>
        <p:txBody>
          <a:bodyPr/>
          <a:lstStyle/>
          <a:p>
            <a:r>
              <a:rPr lang="en-US" dirty="0"/>
              <a:t>1</a:t>
            </a:r>
            <a:r>
              <a:rPr lang="en-US" baseline="30000" dirty="0"/>
              <a:t>st</a:t>
            </a:r>
            <a:r>
              <a:rPr lang="en-US" dirty="0"/>
              <a:t> National Plan</a:t>
            </a:r>
          </a:p>
          <a:p>
            <a:endParaRPr lang="en-US" dirty="0"/>
          </a:p>
        </p:txBody>
      </p:sp>
      <p:pic>
        <p:nvPicPr>
          <p:cNvPr id="5" name="Picture 4">
            <a:extLst>
              <a:ext uri="{FF2B5EF4-FFF2-40B4-BE49-F238E27FC236}">
                <a16:creationId xmlns:a16="http://schemas.microsoft.com/office/drawing/2014/main" id="{CA357158-355B-4CD3-AB6E-64FDD024B0EF}"/>
              </a:ext>
            </a:extLst>
          </p:cNvPr>
          <p:cNvPicPr>
            <a:picLocks noChangeAspect="1"/>
          </p:cNvPicPr>
          <p:nvPr/>
        </p:nvPicPr>
        <p:blipFill>
          <a:blip r:embed="rId3"/>
          <a:stretch>
            <a:fillRect/>
          </a:stretch>
        </p:blipFill>
        <p:spPr>
          <a:xfrm>
            <a:off x="7197183" y="2531190"/>
            <a:ext cx="3131634" cy="4002381"/>
          </a:xfrm>
          <a:prstGeom prst="rect">
            <a:avLst/>
          </a:prstGeom>
        </p:spPr>
      </p:pic>
      <p:pic>
        <p:nvPicPr>
          <p:cNvPr id="6" name="Picture 5">
            <a:extLst>
              <a:ext uri="{FF2B5EF4-FFF2-40B4-BE49-F238E27FC236}">
                <a16:creationId xmlns:a16="http://schemas.microsoft.com/office/drawing/2014/main" id="{14127EAF-5F54-4C5C-926B-49515053B4A2}"/>
              </a:ext>
            </a:extLst>
          </p:cNvPr>
          <p:cNvPicPr>
            <a:picLocks noChangeAspect="1"/>
          </p:cNvPicPr>
          <p:nvPr/>
        </p:nvPicPr>
        <p:blipFill>
          <a:blip r:embed="rId4"/>
          <a:stretch>
            <a:fillRect/>
          </a:stretch>
        </p:blipFill>
        <p:spPr>
          <a:xfrm>
            <a:off x="2233755" y="2614629"/>
            <a:ext cx="3622515" cy="4243371"/>
          </a:xfrm>
          <a:prstGeom prst="rect">
            <a:avLst/>
          </a:prstGeom>
        </p:spPr>
      </p:pic>
    </p:spTree>
    <p:extLst>
      <p:ext uri="{BB962C8B-B14F-4D97-AF65-F5344CB8AC3E}">
        <p14:creationId xmlns:p14="http://schemas.microsoft.com/office/powerpoint/2010/main" val="382726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8">
            <a:extLst>
              <a:ext uri="{FF2B5EF4-FFF2-40B4-BE49-F238E27FC236}">
                <a16:creationId xmlns:a16="http://schemas.microsoft.com/office/drawing/2014/main" id="{8CA06CD6-90CA-4C45-856C-6771339E1E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10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B1603C0-327E-4DF3-B6D2-9F53B0F049EE}"/>
              </a:ext>
            </a:extLst>
          </p:cNvPr>
          <p:cNvSpPr>
            <a:spLocks noGrp="1"/>
          </p:cNvSpPr>
          <p:nvPr>
            <p:ph type="title"/>
          </p:nvPr>
        </p:nvSpPr>
        <p:spPr>
          <a:xfrm>
            <a:off x="838200" y="963507"/>
            <a:ext cx="3494362" cy="4930986"/>
          </a:xfrm>
        </p:spPr>
        <p:txBody>
          <a:bodyPr>
            <a:normAutofit/>
          </a:bodyPr>
          <a:lstStyle/>
          <a:p>
            <a:pPr algn="r"/>
            <a:r>
              <a:rPr lang="en-US">
                <a:solidFill>
                  <a:schemeClr val="accent1"/>
                </a:solidFill>
              </a:rPr>
              <a:t>E.O. on Tackling the Climate Crisis at Home and Abroad, Section 211 (Jan. 27, 2021)</a:t>
            </a:r>
          </a:p>
        </p:txBody>
      </p:sp>
      <p:cxnSp>
        <p:nvCxnSpPr>
          <p:cNvPr id="22" name="Straight Connector 10">
            <a:extLst>
              <a:ext uri="{FF2B5EF4-FFF2-40B4-BE49-F238E27FC236}">
                <a16:creationId xmlns:a16="http://schemas.microsoft.com/office/drawing/2014/main" id="{5021601D-2758-4B15-A31C-FDA184C51B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E0974D6-55E6-49F1-9509-8EB84A3A2815}"/>
              </a:ext>
            </a:extLst>
          </p:cNvPr>
          <p:cNvSpPr>
            <a:spLocks noGrp="1"/>
          </p:cNvSpPr>
          <p:nvPr>
            <p:ph sz="half" idx="1"/>
          </p:nvPr>
        </p:nvSpPr>
        <p:spPr>
          <a:xfrm>
            <a:off x="4976030" y="963507"/>
            <a:ext cx="6250940" cy="2304627"/>
          </a:xfrm>
        </p:spPr>
        <p:txBody>
          <a:bodyPr anchor="b">
            <a:normAutofit/>
          </a:bodyPr>
          <a:lstStyle/>
          <a:p>
            <a:pPr marL="0" indent="0">
              <a:buNone/>
            </a:pPr>
            <a:r>
              <a:rPr lang="en-US" sz="2000" dirty="0"/>
              <a:t>“The head of each agency shall submit a draft action plan… within 120 days of the date of this order that describes steps the agency can take with regard to its facilities and operations to bolster adaptation and increase resilience to the impacts of climate change.”</a:t>
            </a:r>
          </a:p>
        </p:txBody>
      </p:sp>
      <p:sp>
        <p:nvSpPr>
          <p:cNvPr id="4" name="Content Placeholder 3">
            <a:extLst>
              <a:ext uri="{FF2B5EF4-FFF2-40B4-BE49-F238E27FC236}">
                <a16:creationId xmlns:a16="http://schemas.microsoft.com/office/drawing/2014/main" id="{28B9A9DE-47DB-4B0B-8186-8897EFEF248B}"/>
              </a:ext>
            </a:extLst>
          </p:cNvPr>
          <p:cNvSpPr>
            <a:spLocks noGrp="1"/>
          </p:cNvSpPr>
          <p:nvPr>
            <p:ph sz="half" idx="2"/>
          </p:nvPr>
        </p:nvSpPr>
        <p:spPr>
          <a:xfrm>
            <a:off x="4976030" y="3589866"/>
            <a:ext cx="6250940" cy="2304628"/>
          </a:xfrm>
        </p:spPr>
        <p:txBody>
          <a:bodyPr>
            <a:normAutofit/>
          </a:bodyPr>
          <a:lstStyle/>
          <a:p>
            <a:r>
              <a:rPr lang="en-US" sz="2000" b="1" dirty="0">
                <a:solidFill>
                  <a:srgbClr val="C00000"/>
                </a:solidFill>
              </a:rPr>
              <a:t>Training</a:t>
            </a:r>
          </a:p>
          <a:p>
            <a:r>
              <a:rPr lang="en-US" sz="2000" b="1" dirty="0">
                <a:solidFill>
                  <a:srgbClr val="C00000"/>
                </a:solidFill>
              </a:rPr>
              <a:t>Tools</a:t>
            </a:r>
          </a:p>
          <a:p>
            <a:r>
              <a:rPr lang="en-US" sz="2000" b="1" dirty="0">
                <a:solidFill>
                  <a:srgbClr val="C00000"/>
                </a:solidFill>
              </a:rPr>
              <a:t>Technical Assistance</a:t>
            </a:r>
          </a:p>
          <a:p>
            <a:r>
              <a:rPr lang="en-US" sz="2000" b="1" dirty="0">
                <a:solidFill>
                  <a:srgbClr val="C00000"/>
                </a:solidFill>
              </a:rPr>
              <a:t>Financial Incentives</a:t>
            </a:r>
          </a:p>
        </p:txBody>
      </p:sp>
    </p:spTree>
    <p:extLst>
      <p:ext uri="{BB962C8B-B14F-4D97-AF65-F5344CB8AC3E}">
        <p14:creationId xmlns:p14="http://schemas.microsoft.com/office/powerpoint/2010/main" val="26416872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D994917-63B5-44FA-8760-C43A4BE1D364}"/>
              </a:ext>
            </a:extLst>
          </p:cNvPr>
          <p:cNvSpPr>
            <a:spLocks noGrp="1"/>
          </p:cNvSpPr>
          <p:nvPr>
            <p:ph type="title"/>
          </p:nvPr>
        </p:nvSpPr>
        <p:spPr>
          <a:xfrm>
            <a:off x="630936" y="640080"/>
            <a:ext cx="4818888" cy="1481328"/>
          </a:xfrm>
        </p:spPr>
        <p:txBody>
          <a:bodyPr vert="horz" lIns="91440" tIns="45720" rIns="91440" bIns="45720" rtlCol="0" anchor="b">
            <a:normAutofit/>
          </a:bodyPr>
          <a:lstStyle/>
          <a:p>
            <a:r>
              <a:rPr lang="en-US" sz="3000" kern="1200">
                <a:solidFill>
                  <a:schemeClr val="tx1"/>
                </a:solidFill>
                <a:latin typeface="+mj-lt"/>
                <a:ea typeface="+mj-ea"/>
                <a:cs typeface="+mj-cs"/>
              </a:rPr>
              <a:t>Michael Regan, EPA Administrator</a:t>
            </a:r>
            <a:br>
              <a:rPr lang="en-US" sz="3000" kern="1200">
                <a:solidFill>
                  <a:schemeClr val="tx1"/>
                </a:solidFill>
                <a:latin typeface="+mj-lt"/>
                <a:ea typeface="+mj-ea"/>
                <a:cs typeface="+mj-cs"/>
              </a:rPr>
            </a:br>
            <a:r>
              <a:rPr lang="en-US" sz="3000" kern="1200">
                <a:solidFill>
                  <a:schemeClr val="tx1"/>
                </a:solidFill>
                <a:latin typeface="+mj-lt"/>
                <a:ea typeface="+mj-ea"/>
                <a:cs typeface="+mj-cs"/>
              </a:rPr>
              <a:t>		April 7, 2021</a:t>
            </a:r>
          </a:p>
        </p:txBody>
      </p:sp>
      <p:graphicFrame>
        <p:nvGraphicFramePr>
          <p:cNvPr id="6" name="Content Placeholder 5">
            <a:extLst>
              <a:ext uri="{FF2B5EF4-FFF2-40B4-BE49-F238E27FC236}">
                <a16:creationId xmlns:a16="http://schemas.microsoft.com/office/drawing/2014/main" id="{B99BF3C4-1A3F-4429-86CA-FDC909047EF9}"/>
              </a:ext>
            </a:extLst>
          </p:cNvPr>
          <p:cNvGraphicFramePr>
            <a:graphicFrameLocks noGrp="1"/>
          </p:cNvGraphicFramePr>
          <p:nvPr>
            <p:ph sz="half" idx="1"/>
            <p:extLst>
              <p:ext uri="{D42A27DB-BD31-4B8C-83A1-F6EECF244321}">
                <p14:modId xmlns:p14="http://schemas.microsoft.com/office/powerpoint/2010/main" val="2931524212"/>
              </p:ext>
            </p:extLst>
          </p:nvPr>
        </p:nvGraphicFramePr>
        <p:xfrm>
          <a:off x="630936" y="2660904"/>
          <a:ext cx="5186540" cy="39738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050" name="Picture 2" descr="EPA Administrator | About EPA | US EPA">
            <a:extLst>
              <a:ext uri="{FF2B5EF4-FFF2-40B4-BE49-F238E27FC236}">
                <a16:creationId xmlns:a16="http://schemas.microsoft.com/office/drawing/2014/main" id="{0B51822D-8643-4886-86D0-CD8B2D7C2A2D}"/>
              </a:ext>
            </a:extLst>
          </p:cNvPr>
          <p:cNvPicPr>
            <a:picLocks noGrp="1" noChangeAspect="1" noChangeArrowheads="1"/>
          </p:cNvPicPr>
          <p:nvPr>
            <p:ph sz="half" idx="2"/>
          </p:nvPr>
        </p:nvPicPr>
        <p:blipFill>
          <a:blip r:embed="rId8">
            <a:extLst>
              <a:ext uri="{28A0092B-C50C-407E-A947-70E740481C1C}">
                <a14:useLocalDpi xmlns:a14="http://schemas.microsoft.com/office/drawing/2010/main" val="0"/>
              </a:ext>
            </a:extLst>
          </a:blip>
          <a:stretch>
            <a:fillRect/>
          </a:stretch>
        </p:blipFill>
        <p:spPr bwMode="auto">
          <a:xfrm>
            <a:off x="6504432" y="640080"/>
            <a:ext cx="4648200" cy="5577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5142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 name="Title 4">
            <a:extLst>
              <a:ext uri="{FF2B5EF4-FFF2-40B4-BE49-F238E27FC236}">
                <a16:creationId xmlns:a16="http://schemas.microsoft.com/office/drawing/2014/main" id="{900AC389-295B-403E-8746-53EC75F397DF}"/>
              </a:ext>
            </a:extLst>
          </p:cNvPr>
          <p:cNvSpPr>
            <a:spLocks noGrp="1"/>
          </p:cNvSpPr>
          <p:nvPr>
            <p:ph type="ctrTitle"/>
          </p:nvPr>
        </p:nvSpPr>
        <p:spPr>
          <a:xfrm>
            <a:off x="1314824" y="735106"/>
            <a:ext cx="10053763" cy="2928470"/>
          </a:xfrm>
        </p:spPr>
        <p:txBody>
          <a:bodyPr anchor="b">
            <a:normAutofit/>
          </a:bodyPr>
          <a:lstStyle/>
          <a:p>
            <a:pPr algn="l"/>
            <a:r>
              <a:rPr lang="en-US" sz="4800">
                <a:solidFill>
                  <a:srgbClr val="FFFFFF"/>
                </a:solidFill>
              </a:rPr>
              <a:t>Thank You </a:t>
            </a:r>
          </a:p>
        </p:txBody>
      </p:sp>
      <p:sp>
        <p:nvSpPr>
          <p:cNvPr id="6" name="Subtitle 5">
            <a:extLst>
              <a:ext uri="{FF2B5EF4-FFF2-40B4-BE49-F238E27FC236}">
                <a16:creationId xmlns:a16="http://schemas.microsoft.com/office/drawing/2014/main" id="{9D68A0CC-AB88-4361-945D-ABB3DC72DDF2}"/>
              </a:ext>
            </a:extLst>
          </p:cNvPr>
          <p:cNvSpPr>
            <a:spLocks noGrp="1"/>
          </p:cNvSpPr>
          <p:nvPr>
            <p:ph type="subTitle" idx="1"/>
          </p:nvPr>
        </p:nvSpPr>
        <p:spPr>
          <a:xfrm>
            <a:off x="1350682" y="4870824"/>
            <a:ext cx="10005951" cy="1458258"/>
          </a:xfrm>
        </p:spPr>
        <p:txBody>
          <a:bodyPr anchor="ctr">
            <a:normAutofit/>
          </a:bodyPr>
          <a:lstStyle/>
          <a:p>
            <a:pPr algn="l"/>
            <a:r>
              <a:rPr lang="en-US" dirty="0"/>
              <a:t>Joe Siegel</a:t>
            </a:r>
          </a:p>
          <a:p>
            <a:pPr algn="l"/>
            <a:r>
              <a:rPr lang="en-US" dirty="0">
                <a:hlinkClick r:id="rId3"/>
              </a:rPr>
              <a:t>siegel.joseph@epa.gov</a:t>
            </a:r>
            <a:endParaRPr lang="en-US" dirty="0"/>
          </a:p>
          <a:p>
            <a:pPr algn="l"/>
            <a:endParaRPr lang="en-US" dirty="0"/>
          </a:p>
        </p:txBody>
      </p:sp>
    </p:spTree>
    <p:extLst>
      <p:ext uri="{BB962C8B-B14F-4D97-AF65-F5344CB8AC3E}">
        <p14:creationId xmlns:p14="http://schemas.microsoft.com/office/powerpoint/2010/main" val="10127735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6763310-0F86-45B4-B5C1-50B33961C0F0}"/>
              </a:ext>
            </a:extLst>
          </p:cNvPr>
          <p:cNvSpPr>
            <a:spLocks noGrp="1"/>
          </p:cNvSpPr>
          <p:nvPr>
            <p:ph type="title"/>
          </p:nvPr>
        </p:nvSpPr>
        <p:spPr/>
        <p:txBody>
          <a:bodyPr anchor="t">
            <a:normAutofit fontScale="90000"/>
          </a:bodyPr>
          <a:lstStyle/>
          <a:p>
            <a:r>
              <a:rPr lang="en-US" sz="4800" dirty="0"/>
              <a:t>Climate Change and Environmental Justice</a:t>
            </a:r>
          </a:p>
        </p:txBody>
      </p:sp>
      <p:graphicFrame>
        <p:nvGraphicFramePr>
          <p:cNvPr id="52" name="Content Placeholder 4">
            <a:extLst>
              <a:ext uri="{FF2B5EF4-FFF2-40B4-BE49-F238E27FC236}">
                <a16:creationId xmlns:a16="http://schemas.microsoft.com/office/drawing/2014/main" id="{C3E8DDE1-A4BC-4250-B14A-D8BEAB8569CB}"/>
              </a:ext>
            </a:extLst>
          </p:cNvPr>
          <p:cNvGraphicFramePr>
            <a:graphicFrameLocks noGrp="1"/>
          </p:cNvGraphicFramePr>
          <p:nvPr>
            <p:ph sz="half" idx="1"/>
          </p:nvPr>
        </p:nvGraphicFramePr>
        <p:xfrm>
          <a:off x="838200" y="1825625"/>
          <a:ext cx="5181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Joe Biden: The President | The White House">
            <a:extLst>
              <a:ext uri="{FF2B5EF4-FFF2-40B4-BE49-F238E27FC236}">
                <a16:creationId xmlns:a16="http://schemas.microsoft.com/office/drawing/2014/main" id="{1019928B-40FF-418E-83B3-46CA6076C276}"/>
              </a:ext>
            </a:extLst>
          </p:cNvPr>
          <p:cNvPicPr>
            <a:picLocks noGrp="1" noChangeAspect="1" noChangeArrowheads="1"/>
          </p:cNvPicPr>
          <p:nvPr>
            <p:ph sz="half" idx="2"/>
          </p:nvPr>
        </p:nvPicPr>
        <p:blipFill>
          <a:blip r:embed="rId8">
            <a:extLst>
              <a:ext uri="{28A0092B-C50C-407E-A947-70E740481C1C}">
                <a14:useLocalDpi xmlns:a14="http://schemas.microsoft.com/office/drawing/2010/main" val="0"/>
              </a:ext>
            </a:extLst>
          </a:blip>
          <a:srcRect/>
          <a:stretch>
            <a:fillRect/>
          </a:stretch>
        </p:blipFill>
        <p:spPr bwMode="auto">
          <a:xfrm>
            <a:off x="6172200" y="2058194"/>
            <a:ext cx="5181600"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4656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2D84075-86C8-4B77-8F05-CBE581753985}"/>
              </a:ext>
            </a:extLst>
          </p:cNvPr>
          <p:cNvSpPr>
            <a:spLocks noGrp="1"/>
          </p:cNvSpPr>
          <p:nvPr>
            <p:ph type="title"/>
          </p:nvPr>
        </p:nvSpPr>
        <p:spPr/>
        <p:txBody>
          <a:bodyPr>
            <a:normAutofit fontScale="90000"/>
          </a:bodyPr>
          <a:lstStyle/>
          <a:p>
            <a:r>
              <a:rPr lang="en-US" sz="2200" i="1" dirty="0"/>
              <a:t>I, Joseph R. Biden Jr., President of the United States of America, having seen and considered the Paris Agreement, done at Paris on December 12, 2015, do hereby accept the said Agreement and every article and clause thereof on behalf of the United States of America.</a:t>
            </a:r>
            <a:br>
              <a:rPr lang="en-US" sz="2200" dirty="0"/>
            </a:br>
            <a:r>
              <a:rPr lang="en-US" sz="2200" i="1" dirty="0"/>
              <a:t>Done at Washington this 20th day of January, 2021.</a:t>
            </a:r>
            <a:br>
              <a:rPr lang="en-US" sz="2200" dirty="0"/>
            </a:br>
            <a:endParaRPr lang="en-US" sz="2200" dirty="0"/>
          </a:p>
        </p:txBody>
      </p:sp>
      <p:sp>
        <p:nvSpPr>
          <p:cNvPr id="8" name="Text Placeholder 7">
            <a:extLst>
              <a:ext uri="{FF2B5EF4-FFF2-40B4-BE49-F238E27FC236}">
                <a16:creationId xmlns:a16="http://schemas.microsoft.com/office/drawing/2014/main" id="{804F5F94-DBE6-4225-8B5A-50D95F3C8B86}"/>
              </a:ext>
            </a:extLst>
          </p:cNvPr>
          <p:cNvSpPr>
            <a:spLocks noGrp="1"/>
          </p:cNvSpPr>
          <p:nvPr>
            <p:ph type="body" idx="1"/>
          </p:nvPr>
        </p:nvSpPr>
        <p:spPr/>
        <p:txBody>
          <a:bodyPr>
            <a:normAutofit/>
          </a:bodyPr>
          <a:lstStyle/>
          <a:p>
            <a:r>
              <a:rPr lang="en-US" dirty="0"/>
              <a:t>April 22, 2016 </a:t>
            </a:r>
          </a:p>
        </p:txBody>
      </p:sp>
      <p:pic>
        <p:nvPicPr>
          <p:cNvPr id="12" name="Content Placeholder 11" descr="A picture containing tree, person, outdoor, suit&#10;&#10;Description automatically generated">
            <a:extLst>
              <a:ext uri="{FF2B5EF4-FFF2-40B4-BE49-F238E27FC236}">
                <a16:creationId xmlns:a16="http://schemas.microsoft.com/office/drawing/2014/main" id="{194869CD-ABAE-496B-A51C-2E024074BDA5}"/>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38729" y="2671884"/>
            <a:ext cx="5957271" cy="3350965"/>
          </a:xfrm>
        </p:spPr>
      </p:pic>
      <p:sp>
        <p:nvSpPr>
          <p:cNvPr id="9" name="Text Placeholder 8">
            <a:extLst>
              <a:ext uri="{FF2B5EF4-FFF2-40B4-BE49-F238E27FC236}">
                <a16:creationId xmlns:a16="http://schemas.microsoft.com/office/drawing/2014/main" id="{F3A15612-3199-4A76-A81A-BE7C2C32B392}"/>
              </a:ext>
            </a:extLst>
          </p:cNvPr>
          <p:cNvSpPr>
            <a:spLocks noGrp="1"/>
          </p:cNvSpPr>
          <p:nvPr>
            <p:ph type="body" sz="quarter" idx="3"/>
          </p:nvPr>
        </p:nvSpPr>
        <p:spPr/>
        <p:txBody>
          <a:bodyPr>
            <a:normAutofit/>
          </a:bodyPr>
          <a:lstStyle/>
          <a:p>
            <a:r>
              <a:rPr lang="en-US" dirty="0"/>
              <a:t>January 20, 2021</a:t>
            </a:r>
          </a:p>
        </p:txBody>
      </p:sp>
      <p:pic>
        <p:nvPicPr>
          <p:cNvPr id="16" name="Content Placeholder 15">
            <a:extLst>
              <a:ext uri="{FF2B5EF4-FFF2-40B4-BE49-F238E27FC236}">
                <a16:creationId xmlns:a16="http://schemas.microsoft.com/office/drawing/2014/main" id="{639B2440-48F6-41E1-AC3D-91C6D331AB86}"/>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6172200" y="2671886"/>
            <a:ext cx="5183188" cy="3350966"/>
          </a:xfrm>
        </p:spPr>
      </p:pic>
    </p:spTree>
    <p:extLst>
      <p:ext uri="{BB962C8B-B14F-4D97-AF65-F5344CB8AC3E}">
        <p14:creationId xmlns:p14="http://schemas.microsoft.com/office/powerpoint/2010/main" val="39405950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9E91F-39DE-4197-ACB0-8674C9C97C71}"/>
              </a:ext>
            </a:extLst>
          </p:cNvPr>
          <p:cNvSpPr>
            <a:spLocks noGrp="1"/>
          </p:cNvSpPr>
          <p:nvPr>
            <p:ph type="title"/>
          </p:nvPr>
        </p:nvSpPr>
        <p:spPr/>
        <p:txBody>
          <a:bodyPr/>
          <a:lstStyle/>
          <a:p>
            <a:r>
              <a:rPr lang="en-US" dirty="0"/>
              <a:t>Paris Agreement, Article 4- Nationally Determined Contribution</a:t>
            </a:r>
          </a:p>
        </p:txBody>
      </p:sp>
      <p:sp>
        <p:nvSpPr>
          <p:cNvPr id="3" name="Text Placeholder 2">
            <a:extLst>
              <a:ext uri="{FF2B5EF4-FFF2-40B4-BE49-F238E27FC236}">
                <a16:creationId xmlns:a16="http://schemas.microsoft.com/office/drawing/2014/main" id="{76EFF70A-1A7E-498E-8568-66D7434BE875}"/>
              </a:ext>
            </a:extLst>
          </p:cNvPr>
          <p:cNvSpPr>
            <a:spLocks noGrp="1"/>
          </p:cNvSpPr>
          <p:nvPr>
            <p:ph type="body" idx="1"/>
          </p:nvPr>
        </p:nvSpPr>
        <p:spPr/>
        <p:txBody>
          <a:bodyPr/>
          <a:lstStyle/>
          <a:p>
            <a:endParaRPr lang="en-US"/>
          </a:p>
        </p:txBody>
      </p:sp>
      <p:pic>
        <p:nvPicPr>
          <p:cNvPr id="7" name="Content Placeholder 6">
            <a:extLst>
              <a:ext uri="{FF2B5EF4-FFF2-40B4-BE49-F238E27FC236}">
                <a16:creationId xmlns:a16="http://schemas.microsoft.com/office/drawing/2014/main" id="{C7678E3F-37CF-4515-BC95-FB16F9337D10}"/>
              </a:ext>
            </a:extLst>
          </p:cNvPr>
          <p:cNvPicPr>
            <a:picLocks noGrp="1" noChangeAspect="1"/>
          </p:cNvPicPr>
          <p:nvPr>
            <p:ph sz="half" idx="2"/>
          </p:nvPr>
        </p:nvPicPr>
        <p:blipFill>
          <a:blip r:embed="rId3"/>
          <a:stretch>
            <a:fillRect/>
          </a:stretch>
        </p:blipFill>
        <p:spPr>
          <a:xfrm>
            <a:off x="226535" y="1681163"/>
            <a:ext cx="2856958" cy="3684588"/>
          </a:xfrm>
          <a:prstGeom prst="rect">
            <a:avLst/>
          </a:prstGeom>
        </p:spPr>
      </p:pic>
      <p:sp>
        <p:nvSpPr>
          <p:cNvPr id="5" name="Text Placeholder 4">
            <a:extLst>
              <a:ext uri="{FF2B5EF4-FFF2-40B4-BE49-F238E27FC236}">
                <a16:creationId xmlns:a16="http://schemas.microsoft.com/office/drawing/2014/main" id="{6961A5A7-E31E-4C95-BDC7-49B48A30724A}"/>
              </a:ext>
            </a:extLst>
          </p:cNvPr>
          <p:cNvSpPr>
            <a:spLocks noGrp="1"/>
          </p:cNvSpPr>
          <p:nvPr>
            <p:ph type="body" sz="quarter" idx="3"/>
          </p:nvPr>
        </p:nvSpPr>
        <p:spPr/>
        <p:txBody>
          <a:bodyPr/>
          <a:lstStyle/>
          <a:p>
            <a:endParaRPr lang="en-US"/>
          </a:p>
        </p:txBody>
      </p:sp>
      <p:pic>
        <p:nvPicPr>
          <p:cNvPr id="8" name="Content Placeholder 7">
            <a:extLst>
              <a:ext uri="{FF2B5EF4-FFF2-40B4-BE49-F238E27FC236}">
                <a16:creationId xmlns:a16="http://schemas.microsoft.com/office/drawing/2014/main" id="{60AD1C77-3C8B-4891-920C-C512E2084FBF}"/>
              </a:ext>
            </a:extLst>
          </p:cNvPr>
          <p:cNvPicPr>
            <a:picLocks noGrp="1" noChangeAspect="1"/>
          </p:cNvPicPr>
          <p:nvPr>
            <p:ph sz="quarter" idx="4"/>
          </p:nvPr>
        </p:nvPicPr>
        <p:blipFill>
          <a:blip r:embed="rId4"/>
          <a:stretch>
            <a:fillRect/>
          </a:stretch>
        </p:blipFill>
        <p:spPr>
          <a:xfrm>
            <a:off x="2873401" y="1690688"/>
            <a:ext cx="9252788" cy="5069708"/>
          </a:xfrm>
          <a:prstGeom prst="rect">
            <a:avLst/>
          </a:prstGeom>
        </p:spPr>
      </p:pic>
    </p:spTree>
    <p:extLst>
      <p:ext uri="{BB962C8B-B14F-4D97-AF65-F5344CB8AC3E}">
        <p14:creationId xmlns:p14="http://schemas.microsoft.com/office/powerpoint/2010/main" val="3729372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Freeform: Shape 22">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5" name="Rectangle 24">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124820E-AD2C-4E81-9524-B8669E1EB042}"/>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Sector-by-Sector Pathways to 2030</a:t>
            </a:r>
          </a:p>
        </p:txBody>
      </p:sp>
      <p:sp>
        <p:nvSpPr>
          <p:cNvPr id="8" name="Content Placeholder 7">
            <a:extLst>
              <a:ext uri="{FF2B5EF4-FFF2-40B4-BE49-F238E27FC236}">
                <a16:creationId xmlns:a16="http://schemas.microsoft.com/office/drawing/2014/main" id="{3B9BAD85-91DE-41B1-8F19-B1C0640B781E}"/>
              </a:ext>
            </a:extLst>
          </p:cNvPr>
          <p:cNvSpPr>
            <a:spLocks noGrp="1"/>
          </p:cNvSpPr>
          <p:nvPr>
            <p:ph idx="1"/>
          </p:nvPr>
        </p:nvSpPr>
        <p:spPr>
          <a:xfrm>
            <a:off x="4810259" y="649480"/>
            <a:ext cx="6555347" cy="5546047"/>
          </a:xfrm>
        </p:spPr>
        <p:txBody>
          <a:bodyPr anchor="ctr">
            <a:normAutofit/>
          </a:bodyPr>
          <a:lstStyle/>
          <a:p>
            <a:r>
              <a:rPr lang="en-US" sz="2000" b="1" dirty="0">
                <a:solidFill>
                  <a:srgbClr val="7030A0"/>
                </a:solidFill>
              </a:rPr>
              <a:t>Electricity Sector</a:t>
            </a:r>
          </a:p>
          <a:p>
            <a:pPr lvl="1"/>
            <a:r>
              <a:rPr lang="en-US" sz="2000" b="1" dirty="0">
                <a:solidFill>
                  <a:srgbClr val="7030A0"/>
                </a:solidFill>
              </a:rPr>
              <a:t>100% carbon-free by 2035</a:t>
            </a:r>
          </a:p>
          <a:p>
            <a:r>
              <a:rPr lang="en-US" sz="2000" b="1" dirty="0">
                <a:solidFill>
                  <a:srgbClr val="7030A0"/>
                </a:solidFill>
              </a:rPr>
              <a:t>Transportation</a:t>
            </a:r>
          </a:p>
          <a:p>
            <a:pPr lvl="1"/>
            <a:r>
              <a:rPr lang="en-US" sz="2000" b="1" dirty="0">
                <a:solidFill>
                  <a:srgbClr val="7030A0"/>
                </a:solidFill>
              </a:rPr>
              <a:t>90% of energy use currently from fossil fuels</a:t>
            </a:r>
          </a:p>
          <a:p>
            <a:r>
              <a:rPr lang="en-US" sz="2000" b="1" dirty="0">
                <a:solidFill>
                  <a:srgbClr val="7030A0"/>
                </a:solidFill>
              </a:rPr>
              <a:t>Non-CO2 Greenhouse Gas Emissions</a:t>
            </a:r>
          </a:p>
          <a:p>
            <a:pPr lvl="1"/>
            <a:r>
              <a:rPr lang="en-US" sz="2000" b="1" dirty="0">
                <a:solidFill>
                  <a:srgbClr val="7030A0"/>
                </a:solidFill>
              </a:rPr>
              <a:t>Methane</a:t>
            </a:r>
          </a:p>
          <a:p>
            <a:pPr lvl="1"/>
            <a:r>
              <a:rPr lang="en-US" sz="2000" b="1" dirty="0">
                <a:solidFill>
                  <a:srgbClr val="7030A0"/>
                </a:solidFill>
              </a:rPr>
              <a:t>Hydrofluorocarbons</a:t>
            </a:r>
          </a:p>
          <a:p>
            <a:r>
              <a:rPr lang="en-US" sz="2000" dirty="0"/>
              <a:t>Buildings</a:t>
            </a:r>
          </a:p>
          <a:p>
            <a:r>
              <a:rPr lang="en-US" sz="2000" dirty="0"/>
              <a:t>Heavy Industry</a:t>
            </a:r>
          </a:p>
          <a:p>
            <a:r>
              <a:rPr lang="en-US" sz="2000" dirty="0"/>
              <a:t>Agriculture and Lands</a:t>
            </a:r>
          </a:p>
          <a:p>
            <a:pPr marL="457200" lvl="1" indent="0">
              <a:buNone/>
            </a:pPr>
            <a:endParaRPr lang="en-US" sz="2000" dirty="0"/>
          </a:p>
        </p:txBody>
      </p:sp>
    </p:spTree>
    <p:extLst>
      <p:ext uri="{BB962C8B-B14F-4D97-AF65-F5344CB8AC3E}">
        <p14:creationId xmlns:p14="http://schemas.microsoft.com/office/powerpoint/2010/main" val="33749869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983C7-A50E-45DB-AA8A-E90895987E24}"/>
              </a:ext>
            </a:extLst>
          </p:cNvPr>
          <p:cNvSpPr>
            <a:spLocks noGrp="1"/>
          </p:cNvSpPr>
          <p:nvPr>
            <p:ph type="title"/>
          </p:nvPr>
        </p:nvSpPr>
        <p:spPr>
          <a:xfrm>
            <a:off x="838200" y="412962"/>
            <a:ext cx="10515600" cy="1325563"/>
          </a:xfrm>
        </p:spPr>
        <p:txBody>
          <a:bodyPr/>
          <a:lstStyle/>
          <a:p>
            <a:r>
              <a:rPr lang="en-US" b="1" dirty="0">
                <a:solidFill>
                  <a:srgbClr val="7030A0"/>
                </a:solidFill>
              </a:rPr>
              <a:t>Hydrofluorocarbons</a:t>
            </a:r>
          </a:p>
        </p:txBody>
      </p:sp>
      <p:graphicFrame>
        <p:nvGraphicFramePr>
          <p:cNvPr id="4" name="Content Placeholder 3">
            <a:extLst>
              <a:ext uri="{FF2B5EF4-FFF2-40B4-BE49-F238E27FC236}">
                <a16:creationId xmlns:a16="http://schemas.microsoft.com/office/drawing/2014/main" id="{FB021FA6-68A6-437D-A862-3CAE851C8E73}"/>
              </a:ext>
            </a:extLst>
          </p:cNvPr>
          <p:cNvGraphicFramePr>
            <a:graphicFrameLocks noGrp="1"/>
          </p:cNvGraphicFramePr>
          <p:nvPr>
            <p:ph idx="1"/>
            <p:extLst>
              <p:ext uri="{D42A27DB-BD31-4B8C-83A1-F6EECF244321}">
                <p14:modId xmlns:p14="http://schemas.microsoft.com/office/powerpoint/2010/main" val="397603459"/>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AlternateContent xmlns:mc="http://schemas.openxmlformats.org/markup-compatibility/2006" xmlns:p14="http://schemas.microsoft.com/office/powerpoint/2010/main">
        <mc:Choice Requires="p14">
          <p:contentPart p14:bwMode="auto" r:id="rId8">
            <p14:nvContentPartPr>
              <p14:cNvPr id="7" name="Ink 6">
                <a:extLst>
                  <a:ext uri="{FF2B5EF4-FFF2-40B4-BE49-F238E27FC236}">
                    <a16:creationId xmlns:a16="http://schemas.microsoft.com/office/drawing/2014/main" id="{EE29456C-1977-48E2-B954-6AD79C09BCCF}"/>
                  </a:ext>
                </a:extLst>
              </p14:cNvPr>
              <p14:cNvContentPartPr/>
              <p14:nvPr/>
            </p14:nvContentPartPr>
            <p14:xfrm>
              <a:off x="5926097" y="2777464"/>
              <a:ext cx="235440" cy="2530080"/>
            </p14:xfrm>
          </p:contentPart>
        </mc:Choice>
        <mc:Fallback xmlns="">
          <p:pic>
            <p:nvPicPr>
              <p:cNvPr id="7" name="Ink 6">
                <a:extLst>
                  <a:ext uri="{FF2B5EF4-FFF2-40B4-BE49-F238E27FC236}">
                    <a16:creationId xmlns:a16="http://schemas.microsoft.com/office/drawing/2014/main" id="{EE29456C-1977-48E2-B954-6AD79C09BCCF}"/>
                  </a:ext>
                </a:extLst>
              </p:cNvPr>
              <p:cNvPicPr/>
              <p:nvPr/>
            </p:nvPicPr>
            <p:blipFill>
              <a:blip r:embed="rId9"/>
              <a:stretch>
                <a:fillRect/>
              </a:stretch>
            </p:blipFill>
            <p:spPr>
              <a:xfrm>
                <a:off x="5917097" y="2768824"/>
                <a:ext cx="253080" cy="2547720"/>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8" name="Ink 7">
                <a:extLst>
                  <a:ext uri="{FF2B5EF4-FFF2-40B4-BE49-F238E27FC236}">
                    <a16:creationId xmlns:a16="http://schemas.microsoft.com/office/drawing/2014/main" id="{78D4707F-50C5-48F3-A9AB-1DB2BAB41BBF}"/>
                  </a:ext>
                </a:extLst>
              </p14:cNvPr>
              <p14:cNvContentPartPr/>
              <p14:nvPr/>
            </p14:nvContentPartPr>
            <p14:xfrm>
              <a:off x="6585617" y="1608184"/>
              <a:ext cx="360" cy="360"/>
            </p14:xfrm>
          </p:contentPart>
        </mc:Choice>
        <mc:Fallback xmlns="">
          <p:pic>
            <p:nvPicPr>
              <p:cNvPr id="8" name="Ink 7">
                <a:extLst>
                  <a:ext uri="{FF2B5EF4-FFF2-40B4-BE49-F238E27FC236}">
                    <a16:creationId xmlns:a16="http://schemas.microsoft.com/office/drawing/2014/main" id="{78D4707F-50C5-48F3-A9AB-1DB2BAB41BBF}"/>
                  </a:ext>
                </a:extLst>
              </p:cNvPr>
              <p:cNvPicPr/>
              <p:nvPr/>
            </p:nvPicPr>
            <p:blipFill>
              <a:blip r:embed="rId11"/>
              <a:stretch>
                <a:fillRect/>
              </a:stretch>
            </p:blipFill>
            <p:spPr>
              <a:xfrm>
                <a:off x="6576617" y="159918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2">
            <p14:nvContentPartPr>
              <p14:cNvPr id="9" name="Ink 8">
                <a:extLst>
                  <a:ext uri="{FF2B5EF4-FFF2-40B4-BE49-F238E27FC236}">
                    <a16:creationId xmlns:a16="http://schemas.microsoft.com/office/drawing/2014/main" id="{AF933508-F7F3-4E90-B1C7-16F92744D879}"/>
                  </a:ext>
                </a:extLst>
              </p14:cNvPr>
              <p14:cNvContentPartPr/>
              <p14:nvPr/>
            </p14:nvContentPartPr>
            <p14:xfrm>
              <a:off x="9560297" y="3645784"/>
              <a:ext cx="360" cy="360"/>
            </p14:xfrm>
          </p:contentPart>
        </mc:Choice>
        <mc:Fallback xmlns="">
          <p:pic>
            <p:nvPicPr>
              <p:cNvPr id="9" name="Ink 8">
                <a:extLst>
                  <a:ext uri="{FF2B5EF4-FFF2-40B4-BE49-F238E27FC236}">
                    <a16:creationId xmlns:a16="http://schemas.microsoft.com/office/drawing/2014/main" id="{AF933508-F7F3-4E90-B1C7-16F92744D879}"/>
                  </a:ext>
                </a:extLst>
              </p:cNvPr>
              <p:cNvPicPr/>
              <p:nvPr/>
            </p:nvPicPr>
            <p:blipFill>
              <a:blip r:embed="rId11"/>
              <a:stretch>
                <a:fillRect/>
              </a:stretch>
            </p:blipFill>
            <p:spPr>
              <a:xfrm>
                <a:off x="9551297" y="363678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2" name="Ink 11">
                <a:extLst>
                  <a:ext uri="{FF2B5EF4-FFF2-40B4-BE49-F238E27FC236}">
                    <a16:creationId xmlns:a16="http://schemas.microsoft.com/office/drawing/2014/main" id="{09DB5189-090E-4843-A2B7-F89018EA6619}"/>
                  </a:ext>
                </a:extLst>
              </p14:cNvPr>
              <p14:cNvContentPartPr/>
              <p14:nvPr/>
            </p14:nvContentPartPr>
            <p14:xfrm>
              <a:off x="-2454343" y="601624"/>
              <a:ext cx="360" cy="360"/>
            </p14:xfrm>
          </p:contentPart>
        </mc:Choice>
        <mc:Fallback xmlns="">
          <p:pic>
            <p:nvPicPr>
              <p:cNvPr id="12" name="Ink 11">
                <a:extLst>
                  <a:ext uri="{FF2B5EF4-FFF2-40B4-BE49-F238E27FC236}">
                    <a16:creationId xmlns:a16="http://schemas.microsoft.com/office/drawing/2014/main" id="{09DB5189-090E-4843-A2B7-F89018EA6619}"/>
                  </a:ext>
                </a:extLst>
              </p:cNvPr>
              <p:cNvPicPr/>
              <p:nvPr/>
            </p:nvPicPr>
            <p:blipFill>
              <a:blip r:embed="rId11"/>
              <a:stretch>
                <a:fillRect/>
              </a:stretch>
            </p:blipFill>
            <p:spPr>
              <a:xfrm>
                <a:off x="-2463343" y="59262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13" name="Ink 12">
                <a:extLst>
                  <a:ext uri="{FF2B5EF4-FFF2-40B4-BE49-F238E27FC236}">
                    <a16:creationId xmlns:a16="http://schemas.microsoft.com/office/drawing/2014/main" id="{3130F144-3F98-4707-B968-3CAF2A111FE3}"/>
                  </a:ext>
                </a:extLst>
              </p14:cNvPr>
              <p14:cNvContentPartPr/>
              <p14:nvPr/>
            </p14:nvContentPartPr>
            <p14:xfrm>
              <a:off x="-2327263" y="358264"/>
              <a:ext cx="360" cy="360"/>
            </p14:xfrm>
          </p:contentPart>
        </mc:Choice>
        <mc:Fallback xmlns="">
          <p:pic>
            <p:nvPicPr>
              <p:cNvPr id="13" name="Ink 12">
                <a:extLst>
                  <a:ext uri="{FF2B5EF4-FFF2-40B4-BE49-F238E27FC236}">
                    <a16:creationId xmlns:a16="http://schemas.microsoft.com/office/drawing/2014/main" id="{3130F144-3F98-4707-B968-3CAF2A111FE3}"/>
                  </a:ext>
                </a:extLst>
              </p:cNvPr>
              <p:cNvPicPr/>
              <p:nvPr/>
            </p:nvPicPr>
            <p:blipFill>
              <a:blip r:embed="rId11"/>
              <a:stretch>
                <a:fillRect/>
              </a:stretch>
            </p:blipFill>
            <p:spPr>
              <a:xfrm>
                <a:off x="-2335903" y="349264"/>
                <a:ext cx="18000" cy="180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4" name="Ink 13">
                <a:extLst>
                  <a:ext uri="{FF2B5EF4-FFF2-40B4-BE49-F238E27FC236}">
                    <a16:creationId xmlns:a16="http://schemas.microsoft.com/office/drawing/2014/main" id="{B63420FE-A4CD-40CB-9F0F-0DD1EEFFFD1D}"/>
                  </a:ext>
                </a:extLst>
              </p14:cNvPr>
              <p14:cNvContentPartPr/>
              <p14:nvPr/>
            </p14:nvContentPartPr>
            <p14:xfrm>
              <a:off x="-1354543" y="1064224"/>
              <a:ext cx="360" cy="360"/>
            </p14:xfrm>
          </p:contentPart>
        </mc:Choice>
        <mc:Fallback xmlns="">
          <p:pic>
            <p:nvPicPr>
              <p:cNvPr id="14" name="Ink 13">
                <a:extLst>
                  <a:ext uri="{FF2B5EF4-FFF2-40B4-BE49-F238E27FC236}">
                    <a16:creationId xmlns:a16="http://schemas.microsoft.com/office/drawing/2014/main" id="{B63420FE-A4CD-40CB-9F0F-0DD1EEFFFD1D}"/>
                  </a:ext>
                </a:extLst>
              </p:cNvPr>
              <p:cNvPicPr/>
              <p:nvPr/>
            </p:nvPicPr>
            <p:blipFill>
              <a:blip r:embed="rId11"/>
              <a:stretch>
                <a:fillRect/>
              </a:stretch>
            </p:blipFill>
            <p:spPr>
              <a:xfrm>
                <a:off x="-1363543" y="1055224"/>
                <a:ext cx="18000" cy="18000"/>
              </a:xfrm>
              <a:prstGeom prst="rect">
                <a:avLst/>
              </a:prstGeom>
            </p:spPr>
          </p:pic>
        </mc:Fallback>
      </mc:AlternateContent>
    </p:spTree>
    <p:extLst>
      <p:ext uri="{BB962C8B-B14F-4D97-AF65-F5344CB8AC3E}">
        <p14:creationId xmlns:p14="http://schemas.microsoft.com/office/powerpoint/2010/main" val="2176841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E108C-7614-4774-B2D1-17CC79ED6464}"/>
              </a:ext>
            </a:extLst>
          </p:cNvPr>
          <p:cNvSpPr>
            <a:spLocks noGrp="1"/>
          </p:cNvSpPr>
          <p:nvPr>
            <p:ph type="title"/>
          </p:nvPr>
        </p:nvSpPr>
        <p:spPr>
          <a:xfrm>
            <a:off x="215757" y="365125"/>
            <a:ext cx="11976243" cy="1325563"/>
          </a:xfrm>
        </p:spPr>
        <p:txBody>
          <a:bodyPr/>
          <a:lstStyle/>
          <a:p>
            <a:r>
              <a:rPr lang="en-US" dirty="0"/>
              <a:t>Methane: Oil and Gas Sector, Clean Air Act, Sec. 111</a:t>
            </a:r>
          </a:p>
        </p:txBody>
      </p:sp>
      <p:sp>
        <p:nvSpPr>
          <p:cNvPr id="4" name="Content Placeholder 3">
            <a:extLst>
              <a:ext uri="{FF2B5EF4-FFF2-40B4-BE49-F238E27FC236}">
                <a16:creationId xmlns:a16="http://schemas.microsoft.com/office/drawing/2014/main" id="{ACDD89BD-4330-48F4-A8D3-07C14FD26728}"/>
              </a:ext>
            </a:extLst>
          </p:cNvPr>
          <p:cNvSpPr>
            <a:spLocks noGrp="1"/>
          </p:cNvSpPr>
          <p:nvPr>
            <p:ph sz="half" idx="1"/>
          </p:nvPr>
        </p:nvSpPr>
        <p:spPr/>
        <p:txBody>
          <a:bodyPr/>
          <a:lstStyle/>
          <a:p>
            <a:r>
              <a:rPr lang="en-US" b="1" dirty="0"/>
              <a:t>Executive Order 13990, Protecting Public Health and the Environment and Restoring Science to Tackle the Climate Crisis – Jan. 20, 2021</a:t>
            </a:r>
          </a:p>
          <a:p>
            <a:pPr lvl="1"/>
            <a:r>
              <a:rPr lang="en-US" b="1" dirty="0"/>
              <a:t>Propose strengthening previous standards for new sources</a:t>
            </a:r>
          </a:p>
          <a:p>
            <a:pPr lvl="1"/>
            <a:r>
              <a:rPr lang="en-US" b="1" dirty="0"/>
              <a:t>Propose emission guidelines for existing operations</a:t>
            </a:r>
          </a:p>
          <a:p>
            <a:pPr lvl="1"/>
            <a:endParaRPr lang="en-US" dirty="0"/>
          </a:p>
        </p:txBody>
      </p:sp>
      <p:pic>
        <p:nvPicPr>
          <p:cNvPr id="6" name="Content Placeholder 5">
            <a:extLst>
              <a:ext uri="{FF2B5EF4-FFF2-40B4-BE49-F238E27FC236}">
                <a16:creationId xmlns:a16="http://schemas.microsoft.com/office/drawing/2014/main" id="{2141E5A1-E302-43D2-B271-C5F9F1D9A222}"/>
              </a:ext>
            </a:extLst>
          </p:cNvPr>
          <p:cNvPicPr>
            <a:picLocks noGrp="1" noChangeAspect="1"/>
          </p:cNvPicPr>
          <p:nvPr>
            <p:ph sz="half" idx="2"/>
          </p:nvPr>
        </p:nvPicPr>
        <p:blipFill>
          <a:blip r:embed="rId3"/>
          <a:stretch>
            <a:fillRect/>
          </a:stretch>
        </p:blipFill>
        <p:spPr>
          <a:xfrm>
            <a:off x="6581254" y="1825625"/>
            <a:ext cx="4363492" cy="4351338"/>
          </a:xfrm>
          <a:prstGeom prst="rect">
            <a:avLst/>
          </a:prstGeom>
        </p:spPr>
      </p:pic>
    </p:spTree>
    <p:extLst>
      <p:ext uri="{BB962C8B-B14F-4D97-AF65-F5344CB8AC3E}">
        <p14:creationId xmlns:p14="http://schemas.microsoft.com/office/powerpoint/2010/main" val="41944651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A513805-D0D8-403E-A76E-5BFEDCEE2098}"/>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Climate Change Adaptation</a:t>
            </a:r>
          </a:p>
        </p:txBody>
      </p:sp>
      <p:sp>
        <p:nvSpPr>
          <p:cNvPr id="3" name="Content Placeholder 2">
            <a:extLst>
              <a:ext uri="{FF2B5EF4-FFF2-40B4-BE49-F238E27FC236}">
                <a16:creationId xmlns:a16="http://schemas.microsoft.com/office/drawing/2014/main" id="{8E1AA536-7606-43CC-A3F3-E521E61D12D3}"/>
              </a:ext>
            </a:extLst>
          </p:cNvPr>
          <p:cNvSpPr>
            <a:spLocks noGrp="1"/>
          </p:cNvSpPr>
          <p:nvPr>
            <p:ph idx="1"/>
          </p:nvPr>
        </p:nvSpPr>
        <p:spPr>
          <a:xfrm>
            <a:off x="4810259" y="649480"/>
            <a:ext cx="6555347" cy="5546047"/>
          </a:xfrm>
        </p:spPr>
        <p:txBody>
          <a:bodyPr anchor="ctr">
            <a:normAutofit/>
          </a:bodyPr>
          <a:lstStyle/>
          <a:p>
            <a:r>
              <a:rPr lang="en-US" dirty="0"/>
              <a:t>Fulfill EPAs statutory, regulatory and programmatic requirements</a:t>
            </a:r>
          </a:p>
          <a:p>
            <a:r>
              <a:rPr lang="en-US" dirty="0"/>
              <a:t>Strengthen adaptive capacity of States, Tribes, Territories and Communities</a:t>
            </a:r>
          </a:p>
          <a:p>
            <a:r>
              <a:rPr lang="en-US" dirty="0"/>
              <a:t>Prioritize adaptation for the most vulnerable</a:t>
            </a:r>
          </a:p>
        </p:txBody>
      </p:sp>
    </p:spTree>
    <p:extLst>
      <p:ext uri="{BB962C8B-B14F-4D97-AF65-F5344CB8AC3E}">
        <p14:creationId xmlns:p14="http://schemas.microsoft.com/office/powerpoint/2010/main" val="3655212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9B447FE-DDA9-4B30-828A-59FC56912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3D487F7-9050-4871-B351-34A72ADB29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484" y="-1"/>
            <a:ext cx="6096002"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F43C27DD-EF6A-4C48-9669-C2970E71A8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52884" y="609601"/>
            <a:ext cx="6858003" cy="5638801"/>
          </a:xfrm>
          <a:prstGeom prst="rect">
            <a:avLst/>
          </a:prstGeom>
          <a:gradFill>
            <a:gsLst>
              <a:gs pos="0">
                <a:schemeClr val="accent1">
                  <a:alpha val="23000"/>
                </a:schemeClr>
              </a:gs>
              <a:gs pos="71000">
                <a:schemeClr val="accent1">
                  <a:lumMod val="50000"/>
                  <a:alpha val="0"/>
                </a:schemeClr>
              </a:gs>
              <a:gs pos="100000">
                <a:srgbClr val="000000">
                  <a:alpha val="0"/>
                </a:srgb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5A1AA86-B7E6-4C02-AA34-F1A25CD4C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7518" y="2217950"/>
            <a:ext cx="6103518" cy="4640049"/>
          </a:xfrm>
          <a:prstGeom prst="rect">
            <a:avLst/>
          </a:prstGeom>
          <a:gradFill>
            <a:gsLst>
              <a:gs pos="0">
                <a:schemeClr val="accent1">
                  <a:alpha val="0"/>
                </a:schemeClr>
              </a:gs>
              <a:gs pos="72000">
                <a:srgbClr val="000000">
                  <a:alpha val="21000"/>
                </a:srgb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86C3B9CB-4E48-4726-B7B9-9E02F71B15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4137312">
            <a:off x="565239" y="1211422"/>
            <a:ext cx="4640488" cy="4640488"/>
          </a:xfrm>
          <a:prstGeom prst="ellipse">
            <a:avLst/>
          </a:prstGeom>
          <a:gradFill>
            <a:gsLst>
              <a:gs pos="53000">
                <a:schemeClr val="accent1">
                  <a:alpha val="0"/>
                </a:schemeClr>
              </a:gs>
              <a:gs pos="100000">
                <a:schemeClr val="accent1">
                  <a:lumMod val="40000"/>
                  <a:lumOff val="60000"/>
                  <a:alpha val="15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C84384FE-1C88-4CAA-8FB8-2313A3AE73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7519" y="0"/>
            <a:ext cx="6103519" cy="6870700"/>
          </a:xfrm>
          <a:prstGeom prst="rect">
            <a:avLst/>
          </a:prstGeom>
          <a:gradFill>
            <a:gsLst>
              <a:gs pos="24000">
                <a:schemeClr val="accent1">
                  <a:alpha val="0"/>
                </a:schemeClr>
              </a:gs>
              <a:gs pos="100000">
                <a:srgbClr val="000000">
                  <a:alpha val="71000"/>
                </a:srgb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EBB1C9C-D539-4210-81B4-024C7F8985FB}"/>
              </a:ext>
            </a:extLst>
          </p:cNvPr>
          <p:cNvSpPr>
            <a:spLocks noGrp="1"/>
          </p:cNvSpPr>
          <p:nvPr>
            <p:ph type="title"/>
          </p:nvPr>
        </p:nvSpPr>
        <p:spPr>
          <a:xfrm>
            <a:off x="1069788" y="2654490"/>
            <a:ext cx="4567686" cy="3220382"/>
          </a:xfrm>
        </p:spPr>
        <p:txBody>
          <a:bodyPr vert="horz" lIns="91440" tIns="45720" rIns="91440" bIns="45720" rtlCol="0" anchor="t">
            <a:normAutofit/>
          </a:bodyPr>
          <a:lstStyle/>
          <a:p>
            <a:pPr algn="r"/>
            <a:r>
              <a:rPr lang="en-US">
                <a:solidFill>
                  <a:srgbClr val="FFFFFF"/>
                </a:solidFill>
              </a:rPr>
              <a:t>Vicki Arroyo – EPA’s Senior Climate Change Adaptation Official</a:t>
            </a:r>
          </a:p>
        </p:txBody>
      </p:sp>
      <p:pic>
        <p:nvPicPr>
          <p:cNvPr id="4" name="Content Placeholder 3">
            <a:extLst>
              <a:ext uri="{FF2B5EF4-FFF2-40B4-BE49-F238E27FC236}">
                <a16:creationId xmlns:a16="http://schemas.microsoft.com/office/drawing/2014/main" id="{E1D13F57-90A4-437E-85F0-440C67DD7FD4}"/>
              </a:ext>
            </a:extLst>
          </p:cNvPr>
          <p:cNvPicPr>
            <a:picLocks noGrp="1" noChangeAspect="1"/>
          </p:cNvPicPr>
          <p:nvPr>
            <p:ph idx="1"/>
          </p:nvPr>
        </p:nvPicPr>
        <p:blipFill rotWithShape="1">
          <a:blip r:embed="rId3"/>
          <a:srcRect t="12478" r="-3" b="2351"/>
          <a:stretch/>
        </p:blipFill>
        <p:spPr>
          <a:xfrm>
            <a:off x="6553199" y="457200"/>
            <a:ext cx="5181602" cy="5943600"/>
          </a:xfrm>
          <a:prstGeom prst="rect">
            <a:avLst/>
          </a:prstGeom>
        </p:spPr>
      </p:pic>
    </p:spTree>
    <p:extLst>
      <p:ext uri="{BB962C8B-B14F-4D97-AF65-F5344CB8AC3E}">
        <p14:creationId xmlns:p14="http://schemas.microsoft.com/office/powerpoint/2010/main" val="3940534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29f62856-1543-49d4-a736-4569d363f533" ContentTypeId="0x0101" PreviousValue="false"/>
</file>

<file path=customXml/item2.xml><?xml version="1.0" encoding="utf-8"?>
<ct:contentTypeSchema xmlns:ct="http://schemas.microsoft.com/office/2006/metadata/contentType" xmlns:ma="http://schemas.microsoft.com/office/2006/metadata/properties/metaAttributes" ct:_="" ma:_="" ma:contentTypeName="Document" ma:contentTypeID="0x01010009D6B48F70B72749A0A1460C06E3709D" ma:contentTypeVersion="29" ma:contentTypeDescription="Create a new document." ma:contentTypeScope="" ma:versionID="1c686e8370d74e8a52cc27adbdae9c1b">
  <xsd:schema xmlns:xsd="http://www.w3.org/2001/XMLSchema" xmlns:xs="http://www.w3.org/2001/XMLSchema" xmlns:p="http://schemas.microsoft.com/office/2006/metadata/properties" xmlns:ns1="http://schemas.microsoft.com/sharepoint/v3" xmlns:ns3="4ffa91fb-a0ff-4ac5-b2db-65c790d184a4" xmlns:ns4="http://schemas.microsoft.com/sharepoint.v3" xmlns:ns5="http://schemas.microsoft.com/sharepoint/v3/fields" xmlns:ns6="2ee24b88-bfa5-46f5-a139-f4fbcf23327d" xmlns:ns7="3e1943a5-17d0-4550-bd08-1d5ec6b772ee" targetNamespace="http://schemas.microsoft.com/office/2006/metadata/properties" ma:root="true" ma:fieldsID="557a020b34f5046d2d695dadb72b397f" ns1:_="" ns3:_="" ns4:_="" ns5:_="" ns6:_="" ns7:_="">
    <xsd:import namespace="http://schemas.microsoft.com/sharepoint/v3"/>
    <xsd:import namespace="4ffa91fb-a0ff-4ac5-b2db-65c790d184a4"/>
    <xsd:import namespace="http://schemas.microsoft.com/sharepoint.v3"/>
    <xsd:import namespace="http://schemas.microsoft.com/sharepoint/v3/fields"/>
    <xsd:import namespace="2ee24b88-bfa5-46f5-a139-f4fbcf23327d"/>
    <xsd:import namespace="3e1943a5-17d0-4550-bd08-1d5ec6b772ee"/>
    <xsd:element name="properties">
      <xsd:complexType>
        <xsd:sequence>
          <xsd:element name="documentManagement">
            <xsd:complexType>
              <xsd:all>
                <xsd:element ref="ns3:Document_x0020_Creation_x0020_Date" minOccurs="0"/>
                <xsd:element ref="ns3:Creator" minOccurs="0"/>
                <xsd:element ref="ns3:EPA_x0020_Office" minOccurs="0"/>
                <xsd:element ref="ns3:Record" minOccurs="0"/>
                <xsd:element ref="ns4:CategoryDescription" minOccurs="0"/>
                <xsd:element ref="ns3:Identifier" minOccurs="0"/>
                <xsd:element ref="ns3:EPA_x0020_Contributor" minOccurs="0"/>
                <xsd:element ref="ns3:External_x0020_Contributor" minOccurs="0"/>
                <xsd:element ref="ns5:_Coverage" minOccurs="0"/>
                <xsd:element ref="ns3:EPA_x0020_Related_x0020_Documents" minOccurs="0"/>
                <xsd:element ref="ns5:_Source" minOccurs="0"/>
                <xsd:element ref="ns3:Rights" minOccurs="0"/>
                <xsd:element ref="ns1:Language" minOccurs="0"/>
                <xsd:element ref="ns3:j747ac98061d40f0aa7bd47e1db5675d" minOccurs="0"/>
                <xsd:element ref="ns3:TaxKeywordTaxHTField" minOccurs="0"/>
                <xsd:element ref="ns3:TaxCatchAllLabel" minOccurs="0"/>
                <xsd:element ref="ns3:TaxCatchAll" minOccurs="0"/>
                <xsd:element ref="ns6:Records_x0020_Status" minOccurs="0"/>
                <xsd:element ref="ns6:Records_x0020_Date" minOccurs="0"/>
                <xsd:element ref="ns7:MediaServiceMetadata" minOccurs="0"/>
                <xsd:element ref="ns7:MediaServiceFastMetadata" minOccurs="0"/>
                <xsd:element ref="ns6:SharedWithUsers" minOccurs="0"/>
                <xsd:element ref="ns6:SharedWithDetails" minOccurs="0"/>
                <xsd:element ref="ns6: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hidden="true" ma:list="{96fa5028-5416-4693-b17e-e5437143c058}" ma:internalName="TaxCatchAllLabel" ma:readOnly="true" ma:showField="CatchAllDataLabel" ma:web="2ee24b88-bfa5-46f5-a139-f4fbcf23327d">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hidden="true" ma:list="{96fa5028-5416-4693-b17e-e5437143c058}" ma:internalName="TaxCatchAll" ma:showField="CatchAllData" ma:web="2ee24b88-bfa5-46f5-a139-f4fbcf23327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ee24b88-bfa5-46f5-a139-f4fbcf23327d" elementFormDefault="qualified">
    <xsd:import namespace="http://schemas.microsoft.com/office/2006/documentManagement/types"/>
    <xsd:import namespace="http://schemas.microsoft.com/office/infopath/2007/PartnerControls"/>
    <xsd:element name="Records_x0020_Status" ma:index="28" nillable="true" ma:displayName="Records Status" ma:default="Pending" ma:internalName="Records_x0020_Status">
      <xsd:simpleType>
        <xsd:restriction base="dms:Text"/>
      </xsd:simpleType>
    </xsd:element>
    <xsd:element name="Records_x0020_Date" ma:index="29" nillable="true" ma:displayName="Records Date" ma:hidden="true" ma:internalName="Records_x0020_Date">
      <xsd:simpleType>
        <xsd:restriction base="dms:DateTime"/>
      </xsd:simpleType>
    </xsd:element>
    <xsd:element name="SharedWithUsers" ma:index="3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3" nillable="true" ma:displayName="Shared With Details" ma:internalName="SharedWithDetails" ma:readOnly="true">
      <xsd:simpleType>
        <xsd:restriction base="dms:Note">
          <xsd:maxLength value="255"/>
        </xsd:restriction>
      </xsd:simpleType>
    </xsd:element>
    <xsd:element name="SharingHintHash" ma:index="34"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e1943a5-17d0-4550-bd08-1d5ec6b772ee" elementFormDefault="qualified">
    <xsd:import namespace="http://schemas.microsoft.com/office/2006/documentManagement/types"/>
    <xsd:import namespace="http://schemas.microsoft.com/office/infopath/2007/PartnerControls"/>
    <xsd:element name="MediaServiceMetadata" ma:index="30" nillable="true" ma:displayName="MediaServiceMetadata" ma:hidden="true" ma:internalName="MediaServiceMetadata" ma:readOnly="true">
      <xsd:simpleType>
        <xsd:restriction base="dms:Note"/>
      </xsd:simpleType>
    </xsd:element>
    <xsd:element name="MediaServiceFastMetadata" ma:index="31"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Source xmlns="http://schemas.microsoft.com/sharepoint/v3/fields" xsi:nil="true"/>
    <Language xmlns="http://schemas.microsoft.com/sharepoint/v3">English</Language>
    <j747ac98061d40f0aa7bd47e1db5675d xmlns="4ffa91fb-a0ff-4ac5-b2db-65c790d184a4">
      <Terms xmlns="http://schemas.microsoft.com/office/infopath/2007/PartnerControls"/>
    </j747ac98061d40f0aa7bd47e1db5675d>
    <External_x0020_Contributor xmlns="4ffa91fb-a0ff-4ac5-b2db-65c790d184a4" xsi:nil="true"/>
    <TaxKeywordTaxHTField xmlns="4ffa91fb-a0ff-4ac5-b2db-65c790d184a4">
      <Terms xmlns="http://schemas.microsoft.com/office/infopath/2007/PartnerControls"/>
    </TaxKeywordTaxHTField>
    <Record xmlns="4ffa91fb-a0ff-4ac5-b2db-65c790d184a4">Shared</Record>
    <Records_x0020_Status xmlns="2ee24b88-bfa5-46f5-a139-f4fbcf23327d">Pending</Records_x0020_Status>
    <Rights xmlns="4ffa91fb-a0ff-4ac5-b2db-65c790d184a4" xsi:nil="true"/>
    <Document_x0020_Creation_x0020_Date xmlns="4ffa91fb-a0ff-4ac5-b2db-65c790d184a4">2021-06-17T14:04:11+00:00</Document_x0020_Creation_x0020_Dat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Records_x0020_Date xmlns="2ee24b88-bfa5-46f5-a139-f4fbcf23327d" xsi:nil="true"/>
    <EPA_x0020_Related_x0020_Documents xmlns="4ffa91fb-a0ff-4ac5-b2db-65c790d184a4" xsi:nil="true"/>
    <EPA_x0020_Contributor xmlns="4ffa91fb-a0ff-4ac5-b2db-65c790d184a4">
      <UserInfo>
        <DisplayName/>
        <AccountId xsi:nil="true"/>
        <AccountType/>
      </UserInfo>
    </EPA_x0020_Contributor>
    <TaxCatchAll xmlns="4ffa91fb-a0ff-4ac5-b2db-65c790d184a4"/>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842CE1F-2A12-4E85-A014-73AD64E81BA1}">
  <ds:schemaRefs>
    <ds:schemaRef ds:uri="Microsoft.SharePoint.Taxonomy.ContentTypeSync"/>
  </ds:schemaRefs>
</ds:datastoreItem>
</file>

<file path=customXml/itemProps2.xml><?xml version="1.0" encoding="utf-8"?>
<ds:datastoreItem xmlns:ds="http://schemas.openxmlformats.org/officeDocument/2006/customXml" ds:itemID="{6FEE96B6-88F4-4A89-A4A7-4B0127CECC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4ffa91fb-a0ff-4ac5-b2db-65c790d184a4"/>
    <ds:schemaRef ds:uri="http://schemas.microsoft.com/sharepoint.v3"/>
    <ds:schemaRef ds:uri="http://schemas.microsoft.com/sharepoint/v3/fields"/>
    <ds:schemaRef ds:uri="2ee24b88-bfa5-46f5-a139-f4fbcf23327d"/>
    <ds:schemaRef ds:uri="3e1943a5-17d0-4550-bd08-1d5ec6b772e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E496C2-4405-4D05-A5A7-920CF178AB57}">
  <ds:schemaRefs>
    <ds:schemaRef ds:uri="http://purl.org/dc/elements/1.1/"/>
    <ds:schemaRef ds:uri="http://purl.org/dc/dcmitype/"/>
    <ds:schemaRef ds:uri="http://schemas.openxmlformats.org/package/2006/metadata/core-properties"/>
    <ds:schemaRef ds:uri="http://schemas.microsoft.com/sharepoint/v3/fields"/>
    <ds:schemaRef ds:uri="http://schemas.microsoft.com/office/2006/documentManagement/types"/>
    <ds:schemaRef ds:uri="http://schemas.microsoft.com/sharepoint.v3"/>
    <ds:schemaRef ds:uri="http://www.w3.org/XML/1998/namespace"/>
    <ds:schemaRef ds:uri="http://schemas.microsoft.com/office/2006/metadata/properties"/>
    <ds:schemaRef ds:uri="4ffa91fb-a0ff-4ac5-b2db-65c790d184a4"/>
    <ds:schemaRef ds:uri="http://schemas.microsoft.com/office/infopath/2007/PartnerControls"/>
    <ds:schemaRef ds:uri="http://schemas.microsoft.com/sharepoint/v3"/>
    <ds:schemaRef ds:uri="3e1943a5-17d0-4550-bd08-1d5ec6b772ee"/>
    <ds:schemaRef ds:uri="2ee24b88-bfa5-46f5-a139-f4fbcf23327d"/>
    <ds:schemaRef ds:uri="http://purl.org/dc/terms/"/>
  </ds:schemaRefs>
</ds:datastoreItem>
</file>

<file path=customXml/itemProps4.xml><?xml version="1.0" encoding="utf-8"?>
<ds:datastoreItem xmlns:ds="http://schemas.openxmlformats.org/officeDocument/2006/customXml" ds:itemID="{C3941830-9FC3-44F7-9870-18A5CF29B45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 Boardroom</Template>
  <TotalTime>2724</TotalTime>
  <Words>541</Words>
  <Application>Microsoft Office PowerPoint</Application>
  <PresentationFormat>Widescreen</PresentationFormat>
  <Paragraphs>80</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Office Theme</vt:lpstr>
      <vt:lpstr>Key Environmental Issues in EPA Region 2  EPA Climate Change Update</vt:lpstr>
      <vt:lpstr>Climate Change and Environmental Justice</vt:lpstr>
      <vt:lpstr>I, Joseph R. Biden Jr., President of the United States of America, having seen and considered the Paris Agreement, done at Paris on December 12, 2015, do hereby accept the said Agreement and every article and clause thereof on behalf of the United States of America. Done at Washington this 20th day of January, 2021. </vt:lpstr>
      <vt:lpstr>Paris Agreement, Article 4- Nationally Determined Contribution</vt:lpstr>
      <vt:lpstr>Sector-by-Sector Pathways to 2030</vt:lpstr>
      <vt:lpstr>Hydrofluorocarbons</vt:lpstr>
      <vt:lpstr>Methane: Oil and Gas Sector, Clean Air Act, Sec. 111</vt:lpstr>
      <vt:lpstr>Climate Change Adaptation</vt:lpstr>
      <vt:lpstr>Vicki Arroyo – EPA’s Senior Climate Change Adaptation Official</vt:lpstr>
      <vt:lpstr>Adaptation at EPA</vt:lpstr>
      <vt:lpstr>Climate Adaptation Action Plans:2014</vt:lpstr>
      <vt:lpstr>E.O. on Tackling the Climate Crisis at Home and Abroad, Section 211 (Jan. 27, 2021)</vt:lpstr>
      <vt:lpstr>Michael Regan, EPA Administrator   April 7, 2021</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Siegel, Joseph</dc:creator>
  <cp:lastModifiedBy>Michael Gerrard</cp:lastModifiedBy>
  <cp:revision>11</cp:revision>
  <dcterms:created xsi:type="dcterms:W3CDTF">2021-06-16T18:34:40Z</dcterms:created>
  <dcterms:modified xsi:type="dcterms:W3CDTF">2021-06-22T22:00:54Z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0x01010009D6B48F70B72749A0A1460C06E3709D</vt:lpwstr>
  </property>
</Properties>
</file>