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23"/>
  </p:notesMasterIdLst>
  <p:sldIdLst>
    <p:sldId id="397" r:id="rId6"/>
    <p:sldId id="366" r:id="rId7"/>
    <p:sldId id="387" r:id="rId8"/>
    <p:sldId id="261" r:id="rId9"/>
    <p:sldId id="110070" r:id="rId10"/>
    <p:sldId id="110079" r:id="rId11"/>
    <p:sldId id="110080" r:id="rId12"/>
    <p:sldId id="282" r:id="rId13"/>
    <p:sldId id="4667" r:id="rId14"/>
    <p:sldId id="339" r:id="rId15"/>
    <p:sldId id="364" r:id="rId16"/>
    <p:sldId id="380" r:id="rId17"/>
    <p:sldId id="399" r:id="rId18"/>
    <p:sldId id="320" r:id="rId19"/>
    <p:sldId id="277" r:id="rId20"/>
    <p:sldId id="110071" r:id="rId21"/>
    <p:sldId id="4668" r:id="rId2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67" autoAdjust="0"/>
    <p:restoredTop sz="94660"/>
  </p:normalViewPr>
  <p:slideViewPr>
    <p:cSldViewPr snapToGrid="0">
      <p:cViewPr varScale="1">
        <p:scale>
          <a:sx n="110" d="100"/>
          <a:sy n="110" d="100"/>
        </p:scale>
        <p:origin x="45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D5645F39-0865-41C7-9037-0F01CA15E029}" type="datetimeFigureOut">
              <a:rPr lang="en-US" smtClean="0"/>
              <a:t>6/22/2021</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650CAF9-761B-4E72-9307-9591358D04E7}" type="slidenum">
              <a:rPr lang="en-US" smtClean="0"/>
              <a:t>‹#›</a:t>
            </a:fld>
            <a:endParaRPr lang="en-US"/>
          </a:p>
        </p:txBody>
      </p:sp>
    </p:spTree>
    <p:extLst>
      <p:ext uri="{BB962C8B-B14F-4D97-AF65-F5344CB8AC3E}">
        <p14:creationId xmlns:p14="http://schemas.microsoft.com/office/powerpoint/2010/main" val="2541444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Jared</a:t>
            </a:r>
          </a:p>
        </p:txBody>
      </p:sp>
      <p:sp>
        <p:nvSpPr>
          <p:cNvPr id="4" name="Slide Number Placeholder 3"/>
          <p:cNvSpPr>
            <a:spLocks noGrp="1"/>
          </p:cNvSpPr>
          <p:nvPr>
            <p:ph type="sldNum" sz="quarter" idx="5"/>
          </p:nvPr>
        </p:nvSpPr>
        <p:spPr/>
        <p:txBody>
          <a:bodyPr/>
          <a:lstStyle/>
          <a:p>
            <a:fld id="{AFC2745C-974B-44A5-9950-B8B52E817D62}" type="slidenum">
              <a:rPr lang="en-US" smtClean="0"/>
              <a:t>1</a:t>
            </a:fld>
            <a:endParaRPr lang="en-US" dirty="0"/>
          </a:p>
        </p:txBody>
      </p:sp>
    </p:spTree>
    <p:extLst>
      <p:ext uri="{BB962C8B-B14F-4D97-AF65-F5344CB8AC3E}">
        <p14:creationId xmlns:p14="http://schemas.microsoft.com/office/powerpoint/2010/main" val="3766428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Jared / Maureen</a:t>
            </a:r>
            <a:endParaRPr lang="en-US"/>
          </a:p>
        </p:txBody>
      </p:sp>
      <p:sp>
        <p:nvSpPr>
          <p:cNvPr id="4" name="Slide Number Placeholder 3"/>
          <p:cNvSpPr>
            <a:spLocks noGrp="1"/>
          </p:cNvSpPr>
          <p:nvPr>
            <p:ph type="sldNum" sz="quarter" idx="5"/>
          </p:nvPr>
        </p:nvSpPr>
        <p:spPr/>
        <p:txBody>
          <a:bodyPr/>
          <a:lstStyle/>
          <a:p>
            <a:fld id="{226E02B2-7260-4C1F-AF9E-CF702BDBB82E}" type="slidenum">
              <a:rPr lang="en-US" smtClean="0"/>
              <a:t>14</a:t>
            </a:fld>
            <a:endParaRPr lang="en-US"/>
          </a:p>
        </p:txBody>
      </p:sp>
    </p:spTree>
    <p:extLst>
      <p:ext uri="{BB962C8B-B14F-4D97-AF65-F5344CB8AC3E}">
        <p14:creationId xmlns:p14="http://schemas.microsoft.com/office/powerpoint/2010/main" val="129480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5472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22A974-ACC9-461B-B653-14DB3E42A4B1}" type="slidenum">
              <a:rPr lang="en-US" smtClean="0"/>
              <a:t>17</a:t>
            </a:fld>
            <a:endParaRPr lang="en-US"/>
          </a:p>
        </p:txBody>
      </p:sp>
    </p:spTree>
    <p:extLst>
      <p:ext uri="{BB962C8B-B14F-4D97-AF65-F5344CB8AC3E}">
        <p14:creationId xmlns:p14="http://schemas.microsoft.com/office/powerpoint/2010/main" val="2040876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C2745C-974B-44A5-9950-B8B52E817D62}" type="slidenum">
              <a:rPr lang="en-US" smtClean="0"/>
              <a:t>2</a:t>
            </a:fld>
            <a:endParaRPr lang="en-US" dirty="0"/>
          </a:p>
        </p:txBody>
      </p:sp>
    </p:spTree>
    <p:extLst>
      <p:ext uri="{BB962C8B-B14F-4D97-AF65-F5344CB8AC3E}">
        <p14:creationId xmlns:p14="http://schemas.microsoft.com/office/powerpoint/2010/main" val="1294815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9E1BD24-47A7-4B7E-BA59-461EE66B52CB}" type="slidenum">
              <a:rPr lang="en-US" smtClean="0"/>
              <a:t>4</a:t>
            </a:fld>
            <a:endParaRPr lang="en-US"/>
          </a:p>
        </p:txBody>
      </p:sp>
    </p:spTree>
    <p:extLst>
      <p:ext uri="{BB962C8B-B14F-4D97-AF65-F5344CB8AC3E}">
        <p14:creationId xmlns:p14="http://schemas.microsoft.com/office/powerpoint/2010/main" val="3371992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a:p>
            <a:endParaRPr lang="en-US" b="1"/>
          </a:p>
          <a:p>
            <a:endParaRPr lang="en-US" b="1"/>
          </a:p>
        </p:txBody>
      </p:sp>
      <p:sp>
        <p:nvSpPr>
          <p:cNvPr id="4" name="Slide Number Placeholder 3"/>
          <p:cNvSpPr>
            <a:spLocks noGrp="1"/>
          </p:cNvSpPr>
          <p:nvPr>
            <p:ph type="sldNum" sz="quarter" idx="5"/>
          </p:nvPr>
        </p:nvSpPr>
        <p:spPr/>
        <p:txBody>
          <a:bodyPr/>
          <a:lstStyle/>
          <a:p>
            <a:fld id="{99E1BD24-47A7-4B7E-BA59-461EE66B52CB}" type="slidenum">
              <a:rPr lang="en-US" smtClean="0"/>
              <a:t>5</a:t>
            </a:fld>
            <a:endParaRPr lang="en-US"/>
          </a:p>
        </p:txBody>
      </p:sp>
    </p:spTree>
    <p:extLst>
      <p:ext uri="{BB962C8B-B14F-4D97-AF65-F5344CB8AC3E}">
        <p14:creationId xmlns:p14="http://schemas.microsoft.com/office/powerpoint/2010/main" val="3392206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Carl </a:t>
            </a:r>
            <a:endParaRPr lang="en-US" b="1"/>
          </a:p>
        </p:txBody>
      </p:sp>
      <p:sp>
        <p:nvSpPr>
          <p:cNvPr id="4" name="Slide Number Placeholder 3"/>
          <p:cNvSpPr>
            <a:spLocks noGrp="1"/>
          </p:cNvSpPr>
          <p:nvPr>
            <p:ph type="sldNum" sz="quarter" idx="5"/>
          </p:nvPr>
        </p:nvSpPr>
        <p:spPr/>
        <p:txBody>
          <a:bodyPr/>
          <a:lstStyle/>
          <a:p>
            <a:fld id="{99E1BD24-47A7-4B7E-BA59-461EE66B52CB}" type="slidenum">
              <a:rPr lang="en-US" smtClean="0"/>
              <a:t>8</a:t>
            </a:fld>
            <a:endParaRPr lang="en-US"/>
          </a:p>
        </p:txBody>
      </p:sp>
    </p:spTree>
    <p:extLst>
      <p:ext uri="{BB962C8B-B14F-4D97-AF65-F5344CB8AC3E}">
        <p14:creationId xmlns:p14="http://schemas.microsoft.com/office/powerpoint/2010/main" val="2292204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9B82AAB0-4ADD-4208-AFD9-6572ED63CB15}"/>
              </a:ext>
            </a:extLst>
          </p:cNvPr>
          <p:cNvSpPr>
            <a:spLocks noGrp="1"/>
          </p:cNvSpPr>
          <p:nvPr>
            <p:ph type="body" idx="1"/>
          </p:nvPr>
        </p:nvSpPr>
        <p:spPr/>
        <p:txBody>
          <a:bodyPr/>
          <a:lstStyle/>
          <a:p>
            <a:endParaRPr lang="en-US" b="1" dirty="0"/>
          </a:p>
        </p:txBody>
      </p:sp>
    </p:spTree>
    <p:extLst>
      <p:ext uri="{BB962C8B-B14F-4D97-AF65-F5344CB8AC3E}">
        <p14:creationId xmlns:p14="http://schemas.microsoft.com/office/powerpoint/2010/main" val="1008924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818915">
              <a:defRPr/>
            </a:pPr>
            <a:endParaRPr lang="en-US" b="1" dirty="0"/>
          </a:p>
        </p:txBody>
      </p:sp>
      <p:sp>
        <p:nvSpPr>
          <p:cNvPr id="4" name="Slide Number Placeholder 3"/>
          <p:cNvSpPr>
            <a:spLocks noGrp="1"/>
          </p:cNvSpPr>
          <p:nvPr>
            <p:ph type="sldNum" sz="quarter" idx="5"/>
          </p:nvPr>
        </p:nvSpPr>
        <p:spPr/>
        <p:txBody>
          <a:bodyPr/>
          <a:lstStyle/>
          <a:p>
            <a:fld id="{99E1BD24-47A7-4B7E-BA59-461EE66B52CB}" type="slidenum">
              <a:rPr lang="en-US" smtClean="0"/>
              <a:t>10</a:t>
            </a:fld>
            <a:endParaRPr lang="en-US" dirty="0"/>
          </a:p>
        </p:txBody>
      </p:sp>
    </p:spTree>
    <p:extLst>
      <p:ext uri="{BB962C8B-B14F-4D97-AF65-F5344CB8AC3E}">
        <p14:creationId xmlns:p14="http://schemas.microsoft.com/office/powerpoint/2010/main" val="3132108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Criteria </a:t>
            </a:r>
          </a:p>
          <a:p>
            <a:r>
              <a:rPr lang="en-US" dirty="0"/>
              <a:t>Methods to identify (“operationalize the criteria”)</a:t>
            </a:r>
          </a:p>
          <a:p>
            <a:r>
              <a:rPr lang="en-US" dirty="0"/>
              <a:t>How often meet to get to criteria and draft list?</a:t>
            </a:r>
          </a:p>
        </p:txBody>
      </p:sp>
      <p:sp>
        <p:nvSpPr>
          <p:cNvPr id="4" name="Slide Number Placeholder 3"/>
          <p:cNvSpPr>
            <a:spLocks noGrp="1"/>
          </p:cNvSpPr>
          <p:nvPr>
            <p:ph type="sldNum" sz="quarter" idx="5"/>
          </p:nvPr>
        </p:nvSpPr>
        <p:spPr/>
        <p:txBody>
          <a:bodyPr/>
          <a:lstStyle/>
          <a:p>
            <a:pPr defTabSz="698830">
              <a:defRPr/>
            </a:pPr>
            <a:fld id="{AFC2745C-974B-44A5-9950-B8B52E817D62}" type="slidenum">
              <a:rPr lang="en-US">
                <a:solidFill>
                  <a:prstClr val="black"/>
                </a:solidFill>
                <a:latin typeface="Calibri" panose="020F0502020204030204"/>
              </a:rPr>
              <a:pPr defTabSz="698830">
                <a:defRPr/>
              </a:pPr>
              <a:t>12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12407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C2745C-974B-44A5-9950-B8B52E817D62}" type="slidenum">
              <a:rPr lang="en-US" smtClean="0"/>
              <a:t>13</a:t>
            </a:fld>
            <a:endParaRPr lang="en-US" dirty="0"/>
          </a:p>
        </p:txBody>
      </p:sp>
    </p:spTree>
    <p:extLst>
      <p:ext uri="{BB962C8B-B14F-4D97-AF65-F5344CB8AC3E}">
        <p14:creationId xmlns:p14="http://schemas.microsoft.com/office/powerpoint/2010/main" val="16700004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rot="10800000" flipV="1">
            <a:off x="0" y="5054600"/>
            <a:ext cx="12192000" cy="1803400"/>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lIns="451104" tIns="268224" rIns="0" bIns="365760" rtlCol="0" anchor="t" anchorCtr="0"/>
          <a:lstStyle/>
          <a:p>
            <a:pPr marL="287331" marR="0" indent="0" algn="l" defTabSz="914377" rtl="0" eaLnBrk="1" fontAlgn="auto" latinLnBrk="0" hangingPunct="1">
              <a:lnSpc>
                <a:spcPct val="100000"/>
              </a:lnSpc>
              <a:spcBef>
                <a:spcPts val="0"/>
              </a:spcBef>
              <a:spcAft>
                <a:spcPts val="0"/>
              </a:spcAft>
              <a:buClrTx/>
              <a:buSzTx/>
              <a:buFontTx/>
              <a:buNone/>
              <a:tabLst>
                <a:tab pos="11717046" algn="r"/>
              </a:tabLst>
              <a:defRPr/>
            </a:pPr>
            <a:endParaRPr lang="en-US" sz="1867" b="1" dirty="0">
              <a:latin typeface="Arial" panose="020B0604020202020204" pitchFamily="34" charset="0"/>
              <a:cs typeface="Arial" panose="020B0604020202020204" pitchFamily="34" charset="0"/>
            </a:endParaRPr>
          </a:p>
        </p:txBody>
      </p:sp>
      <p:sp>
        <p:nvSpPr>
          <p:cNvPr id="9" name="Rectangle 8"/>
          <p:cNvSpPr/>
          <p:nvPr userDrawn="1"/>
        </p:nvSpPr>
        <p:spPr>
          <a:xfrm>
            <a:off x="0" y="-1"/>
            <a:ext cx="12192000" cy="18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14" name="Rectangle 13"/>
          <p:cNvSpPr/>
          <p:nvPr userDrawn="1"/>
        </p:nvSpPr>
        <p:spPr>
          <a:xfrm>
            <a:off x="0" y="4953000"/>
            <a:ext cx="12192000" cy="101600"/>
          </a:xfrm>
          <a:prstGeom prst="rect">
            <a:avLst/>
          </a:prstGeom>
          <a:solidFill>
            <a:srgbClr val="2C5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ctrTitle"/>
          </p:nvPr>
        </p:nvSpPr>
        <p:spPr>
          <a:xfrm>
            <a:off x="609600" y="1836517"/>
            <a:ext cx="11201400" cy="1465484"/>
          </a:xfrm>
        </p:spPr>
        <p:txBody>
          <a:bodyPr anchor="b">
            <a:normAutofit/>
          </a:bodyPr>
          <a:lstStyle>
            <a:lvl1pPr algn="l">
              <a:defRPr sz="5333">
                <a:solidFill>
                  <a:srgbClr val="002D73"/>
                </a:solidFill>
              </a:defRPr>
            </a:lvl1pPr>
          </a:lstStyle>
          <a:p>
            <a:r>
              <a:rPr lang="en-US"/>
              <a:t>Click to edit Master title style</a:t>
            </a:r>
            <a:endParaRPr lang="en-US" dirty="0"/>
          </a:p>
        </p:txBody>
      </p:sp>
      <p:sp>
        <p:nvSpPr>
          <p:cNvPr id="3" name="Subtitle 2"/>
          <p:cNvSpPr>
            <a:spLocks noGrp="1"/>
          </p:cNvSpPr>
          <p:nvPr>
            <p:ph type="subTitle" idx="1"/>
          </p:nvPr>
        </p:nvSpPr>
        <p:spPr>
          <a:xfrm>
            <a:off x="609600" y="3504450"/>
            <a:ext cx="11201400" cy="1214783"/>
          </a:xfrm>
        </p:spPr>
        <p:txBody>
          <a:bodyPr>
            <a:normAutofit/>
          </a:bodyPr>
          <a:lstStyle>
            <a:lvl1pPr marL="0" indent="0" algn="l">
              <a:buNone/>
              <a:defRPr sz="3733" b="1">
                <a:solidFill>
                  <a:srgbClr val="646569"/>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217" y="485776"/>
            <a:ext cx="4705505" cy="1234321"/>
          </a:xfrm>
          <a:prstGeom prst="rect">
            <a:avLst/>
          </a:prstGeom>
        </p:spPr>
      </p:pic>
    </p:spTree>
    <p:extLst>
      <p:ext uri="{BB962C8B-B14F-4D97-AF65-F5344CB8AC3E}">
        <p14:creationId xmlns:p14="http://schemas.microsoft.com/office/powerpoint/2010/main" val="260973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Slide with Char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73656E-BCA0-4243-BAC0-B335B8FF111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0"/>
            <a:ext cx="12191996" cy="6857998"/>
          </a:xfrm>
          <a:prstGeom prst="rect">
            <a:avLst/>
          </a:prstGeom>
        </p:spPr>
      </p:pic>
      <p:sp>
        <p:nvSpPr>
          <p:cNvPr id="7" name="Slide Number Placeholder 5">
            <a:extLst>
              <a:ext uri="{FF2B5EF4-FFF2-40B4-BE49-F238E27FC236}">
                <a16:creationId xmlns:a16="http://schemas.microsoft.com/office/drawing/2014/main" id="{00BC2E40-94F8-47C5-BE6B-BFB0848BA4C3}"/>
              </a:ext>
            </a:extLst>
          </p:cNvPr>
          <p:cNvSpPr>
            <a:spLocks noGrp="1"/>
          </p:cNvSpPr>
          <p:nvPr>
            <p:ph type="sldNum" sz="quarter" idx="4"/>
          </p:nvPr>
        </p:nvSpPr>
        <p:spPr>
          <a:xfrm>
            <a:off x="11649364" y="6492875"/>
            <a:ext cx="542636" cy="365125"/>
          </a:xfrm>
          <a:prstGeom prst="rect">
            <a:avLst/>
          </a:prstGeom>
        </p:spPr>
        <p:txBody>
          <a:bodyPr/>
          <a:lstStyle>
            <a:lvl1pPr>
              <a:defRPr sz="1200">
                <a:latin typeface="Arial" panose="020B0604020202020204" pitchFamily="34" charset="0"/>
                <a:cs typeface="Arial" panose="020B0604020202020204" pitchFamily="34" charset="0"/>
              </a:defRPr>
            </a:lvl1pPr>
          </a:lstStyle>
          <a:p>
            <a:fld id="{058CC6BB-C3D2-4223-AD7D-B48D1BB4495E}" type="slidenum">
              <a:rPr lang="en-US" smtClean="0"/>
              <a:pPr/>
              <a:t>‹#›</a:t>
            </a:fld>
            <a:endParaRPr lang="en-US" dirty="0"/>
          </a:p>
        </p:txBody>
      </p:sp>
      <p:sp>
        <p:nvSpPr>
          <p:cNvPr id="3" name="Chart Placeholder 2">
            <a:extLst>
              <a:ext uri="{FF2B5EF4-FFF2-40B4-BE49-F238E27FC236}">
                <a16:creationId xmlns:a16="http://schemas.microsoft.com/office/drawing/2014/main" id="{056309A2-3256-426F-82AC-C866BA83BA46}"/>
              </a:ext>
            </a:extLst>
          </p:cNvPr>
          <p:cNvSpPr>
            <a:spLocks noGrp="1"/>
          </p:cNvSpPr>
          <p:nvPr>
            <p:ph type="chart" sz="quarter" idx="10"/>
          </p:nvPr>
        </p:nvSpPr>
        <p:spPr>
          <a:xfrm>
            <a:off x="546956" y="2117185"/>
            <a:ext cx="11429143" cy="4273550"/>
          </a:xfrm>
          <a:prstGeom prst="rect">
            <a:avLst/>
          </a:prstGeom>
        </p:spPr>
        <p:txBody>
          <a:bodyPr/>
          <a:lstStyle>
            <a:lvl1pPr>
              <a:defRPr sz="2500">
                <a:solidFill>
                  <a:srgbClr val="63666A"/>
                </a:solidFill>
                <a:latin typeface="Roboto" pitchFamily="2" charset="0"/>
                <a:ea typeface="Roboto" pitchFamily="2" charset="0"/>
                <a:cs typeface="Arial" panose="020B0604020202020204" pitchFamily="34" charset="0"/>
              </a:defRPr>
            </a:lvl1pPr>
          </a:lstStyle>
          <a:p>
            <a:endParaRPr lang="en-US" dirty="0"/>
          </a:p>
        </p:txBody>
      </p:sp>
      <p:sp>
        <p:nvSpPr>
          <p:cNvPr id="6" name="Title 1">
            <a:extLst>
              <a:ext uri="{FF2B5EF4-FFF2-40B4-BE49-F238E27FC236}">
                <a16:creationId xmlns:a16="http://schemas.microsoft.com/office/drawing/2014/main" id="{64B14C1C-6FA8-4050-9CFF-13B861B412BC}"/>
              </a:ext>
            </a:extLst>
          </p:cNvPr>
          <p:cNvSpPr>
            <a:spLocks noGrp="1"/>
          </p:cNvSpPr>
          <p:nvPr>
            <p:ph type="title"/>
          </p:nvPr>
        </p:nvSpPr>
        <p:spPr>
          <a:xfrm>
            <a:off x="546957" y="550434"/>
            <a:ext cx="10515600" cy="1325563"/>
          </a:xfrm>
          <a:prstGeom prst="rect">
            <a:avLst/>
          </a:prstGeom>
        </p:spPr>
        <p:txBody>
          <a:bodyPr anchor="ctr" anchorCtr="0"/>
          <a:lstStyle>
            <a:lvl1pPr>
              <a:defRPr sz="4000">
                <a:solidFill>
                  <a:srgbClr val="002D72"/>
                </a:solidFill>
                <a:latin typeface="Roboto Lt" pitchFamily="2" charset="0"/>
                <a:ea typeface="Roboto Lt" pitchFamily="2"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540220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4641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0" name="Rectangle 19"/>
          <p:cNvSpPr/>
          <p:nvPr userDrawn="1"/>
        </p:nvSpPr>
        <p:spPr>
          <a:xfrm>
            <a:off x="0" y="-1"/>
            <a:ext cx="12192000" cy="18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2" name="Title 1"/>
          <p:cNvSpPr>
            <a:spLocks noGrp="1"/>
          </p:cNvSpPr>
          <p:nvPr>
            <p:ph type="title"/>
          </p:nvPr>
        </p:nvSpPr>
        <p:spPr>
          <a:xfrm>
            <a:off x="1" y="2162464"/>
            <a:ext cx="7112000" cy="3603337"/>
          </a:xfrm>
          <a:solidFill>
            <a:srgbClr val="002D73"/>
          </a:solidFill>
        </p:spPr>
        <p:txBody>
          <a:bodyPr lIns="512064" tIns="228600" rIns="365760" anchor="t" anchorCtr="0">
            <a:normAutofit/>
          </a:bodyPr>
          <a:lstStyle>
            <a:lvl1pPr>
              <a:lnSpc>
                <a:spcPct val="100000"/>
              </a:lnSpc>
              <a:defRPr sz="5333">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01040" y="4389120"/>
            <a:ext cx="6014720" cy="1188720"/>
          </a:xfrm>
        </p:spPr>
        <p:txBody>
          <a:bodyPr>
            <a:normAutofit/>
          </a:bodyPr>
          <a:lstStyle>
            <a:lvl1pPr marL="0" indent="0">
              <a:buNone/>
              <a:defRPr sz="3733" b="1">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10" name="Rectangle 9"/>
          <p:cNvSpPr/>
          <p:nvPr userDrawn="1"/>
        </p:nvSpPr>
        <p:spPr>
          <a:xfrm rot="10800000" flipV="1">
            <a:off x="0" y="153991"/>
            <a:ext cx="12192000" cy="293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576" tIns="60960" rIns="365760" rtlCol="0" anchor="ctr"/>
          <a:lstStyle/>
          <a:p>
            <a:pPr marL="287331" marR="0" indent="0" algn="l" defTabSz="914377" rtl="0" eaLnBrk="1" fontAlgn="auto" latinLnBrk="0" hangingPunct="1">
              <a:lnSpc>
                <a:spcPct val="100000"/>
              </a:lnSpc>
              <a:spcBef>
                <a:spcPts val="0"/>
              </a:spcBef>
              <a:spcAft>
                <a:spcPts val="0"/>
              </a:spcAft>
              <a:buClrTx/>
              <a:buSzTx/>
              <a:buFontTx/>
              <a:buNone/>
              <a:tabLst>
                <a:tab pos="11666775" algn="r"/>
              </a:tabLst>
              <a:defRPr/>
            </a:pPr>
            <a:r>
              <a:rPr lang="en-US" sz="1600" b="1" dirty="0">
                <a:solidFill>
                  <a:srgbClr val="002D73"/>
                </a:solidFill>
                <a:latin typeface="Arial" panose="020B0604020202020204" pitchFamily="34" charset="0"/>
                <a:cs typeface="Arial" panose="020B0604020202020204" pitchFamily="34" charset="0"/>
              </a:rPr>
              <a:t>	</a:t>
            </a:r>
            <a:fld id="{6C929F40-DA27-4434-83D4-CC1331048D9E}" type="slidenum">
              <a:rPr lang="en-US" sz="1600" b="1" smtClean="0">
                <a:solidFill>
                  <a:srgbClr val="002D73"/>
                </a:solidFill>
                <a:latin typeface="Arial" panose="020B0604020202020204" pitchFamily="34" charset="0"/>
                <a:cs typeface="Arial" panose="020B0604020202020204" pitchFamily="34" charset="0"/>
              </a:rPr>
              <a:pPr marL="287331" marR="0" indent="0" algn="l" defTabSz="914377" rtl="0" eaLnBrk="1" fontAlgn="auto" latinLnBrk="0" hangingPunct="1">
                <a:lnSpc>
                  <a:spcPct val="100000"/>
                </a:lnSpc>
                <a:spcBef>
                  <a:spcPts val="0"/>
                </a:spcBef>
                <a:spcAft>
                  <a:spcPts val="0"/>
                </a:spcAft>
                <a:buClrTx/>
                <a:buSzTx/>
                <a:buFontTx/>
                <a:buNone/>
                <a:tabLst>
                  <a:tab pos="11666775" algn="r"/>
                </a:tabLst>
                <a:defRPr/>
              </a:pPr>
              <a:t>‹#›</a:t>
            </a:fld>
            <a:endParaRPr lang="en-US" sz="1600" b="1" dirty="0">
              <a:solidFill>
                <a:srgbClr val="002D73"/>
              </a:solidFill>
              <a:latin typeface="Arial" panose="020B0604020202020204" pitchFamily="34" charset="0"/>
              <a:cs typeface="Arial" panose="020B0604020202020204" pitchFamily="34" charset="0"/>
            </a:endParaRPr>
          </a:p>
        </p:txBody>
      </p:sp>
      <p:sp>
        <p:nvSpPr>
          <p:cNvPr id="16" name="Rectangle 15"/>
          <p:cNvSpPr/>
          <p:nvPr userDrawn="1"/>
        </p:nvSpPr>
        <p:spPr>
          <a:xfrm>
            <a:off x="0" y="2053938"/>
            <a:ext cx="7112000" cy="108525"/>
          </a:xfrm>
          <a:prstGeom prst="rect">
            <a:avLst/>
          </a:prstGeom>
          <a:solidFill>
            <a:srgbClr val="2C5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743978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30200" y="678390"/>
            <a:ext cx="11480800" cy="122622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330200" y="1904615"/>
            <a:ext cx="5556251" cy="45639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3202" y="1904615"/>
            <a:ext cx="5517799" cy="45639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0741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30200" y="678391"/>
            <a:ext cx="11480800" cy="12262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330201" y="1904615"/>
            <a:ext cx="5380953" cy="823912"/>
          </a:xfrm>
        </p:spPr>
        <p:txBody>
          <a:bodyPr anchor="ctr" anchorCtr="0">
            <a:noAutofit/>
          </a:bodyPr>
          <a:lstStyle>
            <a:lvl1pPr marL="0" indent="0">
              <a:buNone/>
              <a:defRPr sz="3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330201" y="2858703"/>
            <a:ext cx="5380953" cy="3513133"/>
          </a:xfrm>
        </p:spPr>
        <p:txBody>
          <a:bodyPr>
            <a:normAutofit/>
          </a:bodyPr>
          <a:lstStyle>
            <a:lvl1pPr>
              <a:spcAft>
                <a:spcPts val="400"/>
              </a:spcAft>
              <a:defRPr sz="2400"/>
            </a:lvl1pPr>
            <a:lvl2pPr>
              <a:spcAft>
                <a:spcPts val="400"/>
              </a:spcAft>
              <a:defRPr sz="2400"/>
            </a:lvl2pPr>
            <a:lvl3pPr>
              <a:spcAft>
                <a:spcPts val="400"/>
              </a:spcAft>
              <a:defRPr sz="2400"/>
            </a:lvl3pPr>
            <a:lvl4pPr>
              <a:spcAft>
                <a:spcPts val="400"/>
              </a:spcAft>
              <a:defRPr sz="2400"/>
            </a:lvl4pPr>
            <a:lvl5pPr>
              <a:spcAft>
                <a:spcPts val="400"/>
              </a:spcAft>
              <a:defRPr sz="2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21209" y="1904615"/>
            <a:ext cx="5389793" cy="823912"/>
          </a:xfrm>
        </p:spPr>
        <p:txBody>
          <a:bodyPr anchor="ctr" anchorCtr="0">
            <a:noAutofit/>
          </a:bodyPr>
          <a:lstStyle>
            <a:lvl1pPr marL="0" indent="0">
              <a:buNone/>
              <a:defRPr sz="3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421208" y="2858703"/>
            <a:ext cx="5389792" cy="3513133"/>
          </a:xfrm>
        </p:spPr>
        <p:txBody>
          <a:bodyPr>
            <a:normAutofit/>
          </a:bodyPr>
          <a:lstStyle>
            <a:lvl1pPr>
              <a:spcAft>
                <a:spcPts val="400"/>
              </a:spcAft>
              <a:defRPr sz="2400"/>
            </a:lvl1pPr>
            <a:lvl2pPr>
              <a:spcAft>
                <a:spcPts val="400"/>
              </a:spcAft>
              <a:defRPr sz="2400"/>
            </a:lvl2pPr>
            <a:lvl3pPr>
              <a:spcAft>
                <a:spcPts val="400"/>
              </a:spcAft>
              <a:defRPr sz="2400"/>
            </a:lvl3pPr>
            <a:lvl4pPr>
              <a:spcAft>
                <a:spcPts val="400"/>
              </a:spcAft>
              <a:defRPr sz="2400"/>
            </a:lvl4pPr>
            <a:lvl5pPr>
              <a:spcAft>
                <a:spcPts val="400"/>
              </a:spcAft>
              <a:defRPr sz="2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4276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30200" y="678388"/>
            <a:ext cx="11480800" cy="1226613"/>
          </a:xfrm>
        </p:spPr>
        <p:txBody>
          <a:bodyPr/>
          <a:lstStyle/>
          <a:p>
            <a:r>
              <a:rPr lang="en-US"/>
              <a:t>Click to edit Master title style</a:t>
            </a:r>
            <a:endParaRPr lang="en-US" dirty="0"/>
          </a:p>
        </p:txBody>
      </p:sp>
    </p:spTree>
    <p:extLst>
      <p:ext uri="{BB962C8B-B14F-4D97-AF65-F5344CB8AC3E}">
        <p14:creationId xmlns:p14="http://schemas.microsoft.com/office/powerpoint/2010/main" val="3795907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813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Slide with Bullet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04F0A3-A94E-44B4-9959-8E2D26E302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91996" cy="6857999"/>
          </a:xfrm>
          <a:prstGeom prst="rect">
            <a:avLst/>
          </a:prstGeom>
        </p:spPr>
      </p:pic>
      <p:sp>
        <p:nvSpPr>
          <p:cNvPr id="7" name="Slide Number Placeholder 5">
            <a:extLst>
              <a:ext uri="{FF2B5EF4-FFF2-40B4-BE49-F238E27FC236}">
                <a16:creationId xmlns:a16="http://schemas.microsoft.com/office/drawing/2014/main" id="{00BC2E40-94F8-47C5-BE6B-BFB0848BA4C3}"/>
              </a:ext>
            </a:extLst>
          </p:cNvPr>
          <p:cNvSpPr>
            <a:spLocks noGrp="1"/>
          </p:cNvSpPr>
          <p:nvPr>
            <p:ph type="sldNum" sz="quarter" idx="4"/>
          </p:nvPr>
        </p:nvSpPr>
        <p:spPr>
          <a:xfrm>
            <a:off x="11649365" y="6492876"/>
            <a:ext cx="542636" cy="365125"/>
          </a:xfrm>
          <a:prstGeom prst="rect">
            <a:avLst/>
          </a:prstGeom>
        </p:spPr>
        <p:txBody>
          <a:bodyPr/>
          <a:lstStyle>
            <a:lvl1pPr>
              <a:defRPr sz="1200">
                <a:latin typeface="Arial" panose="020B0604020202020204" pitchFamily="34" charset="0"/>
                <a:cs typeface="Arial" panose="020B0604020202020204" pitchFamily="34" charset="0"/>
              </a:defRPr>
            </a:lvl1pPr>
          </a:lstStyle>
          <a:p>
            <a:fld id="{058CC6BB-C3D2-4223-AD7D-B48D1BB4495E}" type="slidenum">
              <a:rPr lang="en-US" smtClean="0"/>
              <a:pPr/>
              <a:t>‹#›</a:t>
            </a:fld>
            <a:endParaRPr lang="en-US" dirty="0"/>
          </a:p>
        </p:txBody>
      </p:sp>
      <p:sp>
        <p:nvSpPr>
          <p:cNvPr id="11" name="Content Placeholder 2">
            <a:extLst>
              <a:ext uri="{FF2B5EF4-FFF2-40B4-BE49-F238E27FC236}">
                <a16:creationId xmlns:a16="http://schemas.microsoft.com/office/drawing/2014/main" id="{F53F41B2-2F2B-4B89-B159-F1494E5BE435}"/>
              </a:ext>
            </a:extLst>
          </p:cNvPr>
          <p:cNvSpPr>
            <a:spLocks noGrp="1"/>
          </p:cNvSpPr>
          <p:nvPr>
            <p:ph idx="1"/>
          </p:nvPr>
        </p:nvSpPr>
        <p:spPr>
          <a:xfrm>
            <a:off x="546956" y="2135731"/>
            <a:ext cx="11102407" cy="4351339"/>
          </a:xfrm>
          <a:prstGeom prst="rect">
            <a:avLst/>
          </a:prstGeom>
        </p:spPr>
        <p:txBody>
          <a:bodyPr/>
          <a:lstStyle>
            <a:lvl1pPr marL="274313" marR="0" indent="-274313" algn="l" defTabSz="914377" rtl="0" eaLnBrk="1" fontAlgn="auto" latinLnBrk="0" hangingPunct="1">
              <a:lnSpc>
                <a:spcPct val="90000"/>
              </a:lnSpc>
              <a:spcBef>
                <a:spcPts val="1200"/>
              </a:spcBef>
              <a:spcAft>
                <a:spcPts val="0"/>
              </a:spcAft>
              <a:buClr>
                <a:srgbClr val="63666A"/>
              </a:buClr>
              <a:buSzTx/>
              <a:buFont typeface="Arial" panose="020B0604020202020204" pitchFamily="34" charset="0"/>
              <a:buChar char="&gt;"/>
              <a:tabLst/>
              <a:defRPr sz="2000">
                <a:solidFill>
                  <a:srgbClr val="63666A"/>
                </a:solidFill>
                <a:latin typeface="Roboto Lt" pitchFamily="2" charset="0"/>
                <a:ea typeface="Roboto Lt" pitchFamily="2" charset="0"/>
                <a:cs typeface="Arial" panose="020B0604020202020204" pitchFamily="34" charset="0"/>
              </a:defRPr>
            </a:lvl1pPr>
            <a:lvl2pPr marL="548626" indent="-274313">
              <a:spcBef>
                <a:spcPts val="600"/>
              </a:spcBef>
              <a:buClr>
                <a:srgbClr val="63666A"/>
              </a:buClr>
              <a:defRPr sz="1800">
                <a:solidFill>
                  <a:srgbClr val="63666A"/>
                </a:solidFill>
                <a:latin typeface="Roboto Lt" pitchFamily="2" charset="0"/>
                <a:ea typeface="Roboto Lt" pitchFamily="2" charset="0"/>
                <a:cs typeface="Arial" panose="020B0604020202020204" pitchFamily="34" charset="0"/>
              </a:defRPr>
            </a:lvl2pPr>
            <a:lvl3pPr marL="822939" indent="-274313">
              <a:spcBef>
                <a:spcPts val="300"/>
              </a:spcBef>
              <a:buClr>
                <a:srgbClr val="63666A"/>
              </a:buClr>
              <a:buFont typeface="Arial" panose="020B0604020202020204" pitchFamily="34" charset="0"/>
              <a:buChar char="-"/>
              <a:defRPr sz="1500">
                <a:solidFill>
                  <a:srgbClr val="63666A"/>
                </a:solidFill>
                <a:latin typeface="Roboto Lt" pitchFamily="2" charset="0"/>
                <a:ea typeface="Roboto Lt" pitchFamily="2"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p:txBody>
      </p:sp>
      <p:sp>
        <p:nvSpPr>
          <p:cNvPr id="9" name="Title 1">
            <a:extLst>
              <a:ext uri="{FF2B5EF4-FFF2-40B4-BE49-F238E27FC236}">
                <a16:creationId xmlns:a16="http://schemas.microsoft.com/office/drawing/2014/main" id="{FD198A16-5CAF-4407-A13A-3E6F8687B89A}"/>
              </a:ext>
            </a:extLst>
          </p:cNvPr>
          <p:cNvSpPr>
            <a:spLocks noGrp="1"/>
          </p:cNvSpPr>
          <p:nvPr>
            <p:ph type="title"/>
          </p:nvPr>
        </p:nvSpPr>
        <p:spPr>
          <a:xfrm>
            <a:off x="546957" y="550435"/>
            <a:ext cx="10515600" cy="1325563"/>
          </a:xfrm>
          <a:prstGeom prst="rect">
            <a:avLst/>
          </a:prstGeom>
        </p:spPr>
        <p:txBody>
          <a:bodyPr anchor="ctr" anchorCtr="0"/>
          <a:lstStyle>
            <a:lvl1pPr>
              <a:defRPr sz="4000">
                <a:solidFill>
                  <a:srgbClr val="002D72"/>
                </a:solidFill>
                <a:latin typeface="Roboto Lt" pitchFamily="2" charset="0"/>
                <a:ea typeface="Roboto Lt" pitchFamily="2"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016786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ection Start with Right Side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1D9423-1ED2-4870-A181-434D2BE730D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1998" cy="6857999"/>
          </a:xfrm>
          <a:prstGeom prst="rect">
            <a:avLst/>
          </a:prstGeom>
        </p:spPr>
      </p:pic>
      <p:sp>
        <p:nvSpPr>
          <p:cNvPr id="3" name="Slide Number Placeholder 2">
            <a:extLst>
              <a:ext uri="{FF2B5EF4-FFF2-40B4-BE49-F238E27FC236}">
                <a16:creationId xmlns:a16="http://schemas.microsoft.com/office/drawing/2014/main" id="{48E6DF5C-B703-4E08-9BF5-3AFB0CD13BCD}"/>
              </a:ext>
            </a:extLst>
          </p:cNvPr>
          <p:cNvSpPr>
            <a:spLocks noGrp="1"/>
          </p:cNvSpPr>
          <p:nvPr>
            <p:ph type="sldNum" sz="quarter" idx="10"/>
          </p:nvPr>
        </p:nvSpPr>
        <p:spPr/>
        <p:txBody>
          <a:bodyPr/>
          <a:lstStyle/>
          <a:p>
            <a:fld id="{058CC6BB-C3D2-4223-AD7D-B48D1BB4495E}" type="slidenum">
              <a:rPr lang="en-US" smtClean="0"/>
              <a:pPr/>
              <a:t>‹#›</a:t>
            </a:fld>
            <a:endParaRPr lang="en-US" dirty="0"/>
          </a:p>
        </p:txBody>
      </p:sp>
      <p:sp>
        <p:nvSpPr>
          <p:cNvPr id="7" name="Text Placeholder 6">
            <a:extLst>
              <a:ext uri="{FF2B5EF4-FFF2-40B4-BE49-F238E27FC236}">
                <a16:creationId xmlns:a16="http://schemas.microsoft.com/office/drawing/2014/main" id="{32A0AB70-6B59-4E30-A48E-0B7DDC010805}"/>
              </a:ext>
            </a:extLst>
          </p:cNvPr>
          <p:cNvSpPr>
            <a:spLocks noGrp="1"/>
          </p:cNvSpPr>
          <p:nvPr>
            <p:ph type="body" sz="quarter" idx="12"/>
          </p:nvPr>
        </p:nvSpPr>
        <p:spPr>
          <a:xfrm>
            <a:off x="6883120" y="1259102"/>
            <a:ext cx="4827591" cy="4144963"/>
          </a:xfrm>
          <a:prstGeom prst="rect">
            <a:avLst/>
          </a:prstGeom>
        </p:spPr>
        <p:txBody>
          <a:bodyPr/>
          <a:lstStyle>
            <a:lvl1pPr marL="274320" indent="-274320">
              <a:spcBef>
                <a:spcPts val="1200"/>
              </a:spcBef>
              <a:buClr>
                <a:srgbClr val="63666A"/>
              </a:buClr>
              <a:buFont typeface="Arial" panose="020B0604020202020204" pitchFamily="34" charset="0"/>
              <a:buChar char="&gt;"/>
              <a:defRPr sz="2000">
                <a:solidFill>
                  <a:srgbClr val="63666A"/>
                </a:solidFill>
                <a:latin typeface="Roboto Lt" pitchFamily="2" charset="0"/>
                <a:ea typeface="Roboto Lt" pitchFamily="2" charset="0"/>
                <a:cs typeface="Arial" panose="020B0604020202020204" pitchFamily="34" charset="0"/>
              </a:defRPr>
            </a:lvl1pPr>
            <a:lvl2pPr marL="548640" marR="0" indent="-18288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a:solidFill>
                  <a:srgbClr val="63666A"/>
                </a:solidFill>
                <a:latin typeface="Roboto Lt" pitchFamily="2" charset="0"/>
                <a:ea typeface="Roboto Lt" pitchFamily="2"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2000">
                <a:latin typeface="Arial" panose="020B0604020202020204" pitchFamily="34" charset="0"/>
                <a:cs typeface="Arial" panose="020B0604020202020204" pitchFamily="34" charset="0"/>
              </a:defRPr>
            </a:lvl4pPr>
            <a:lvl5pPr marL="1828800" indent="0">
              <a:buNone/>
              <a:defRPr sz="2000">
                <a:latin typeface="Arial" panose="020B0604020202020204" pitchFamily="34" charset="0"/>
                <a:cs typeface="Arial" panose="020B0604020202020204" pitchFamily="34" charset="0"/>
              </a:defRPr>
            </a:lvl5pPr>
          </a:lstStyle>
          <a:p>
            <a:pPr lvl="0"/>
            <a:r>
              <a:rPr lang="en-US" dirty="0"/>
              <a:t>Click to edit Master text styles</a:t>
            </a:r>
          </a:p>
          <a:p>
            <a:pPr marL="800100" marR="0" lvl="1" indent="-342900" algn="l" defTabSz="914400" rtl="0" eaLnBrk="1" fontAlgn="auto" latinLnBrk="0" hangingPunct="1">
              <a:lnSpc>
                <a:spcPct val="90000"/>
              </a:lnSpc>
              <a:spcBef>
                <a:spcPts val="500"/>
              </a:spcBef>
              <a:spcAft>
                <a:spcPts val="0"/>
              </a:spcAft>
              <a:buClrTx/>
              <a:buSzTx/>
              <a:tabLst/>
              <a:defRPr/>
            </a:pPr>
            <a:r>
              <a:rPr lang="en-US" dirty="0"/>
              <a:t>Click to edit Master text styles</a:t>
            </a:r>
          </a:p>
          <a:p>
            <a:pPr lvl="1"/>
            <a:endParaRPr lang="en-US" dirty="0"/>
          </a:p>
        </p:txBody>
      </p:sp>
      <p:sp>
        <p:nvSpPr>
          <p:cNvPr id="6" name="Title 1">
            <a:extLst>
              <a:ext uri="{FF2B5EF4-FFF2-40B4-BE49-F238E27FC236}">
                <a16:creationId xmlns:a16="http://schemas.microsoft.com/office/drawing/2014/main" id="{9B161FA4-DE35-4DFE-BAE6-BC3CBFB83D27}"/>
              </a:ext>
            </a:extLst>
          </p:cNvPr>
          <p:cNvSpPr>
            <a:spLocks noGrp="1"/>
          </p:cNvSpPr>
          <p:nvPr>
            <p:ph type="title"/>
          </p:nvPr>
        </p:nvSpPr>
        <p:spPr>
          <a:xfrm>
            <a:off x="541031" y="1247698"/>
            <a:ext cx="6059556" cy="3859006"/>
          </a:xfrm>
          <a:prstGeom prst="rect">
            <a:avLst/>
          </a:prstGeom>
        </p:spPr>
        <p:txBody>
          <a:bodyPr/>
          <a:lstStyle>
            <a:lvl1pPr>
              <a:defRPr sz="6000" b="1">
                <a:solidFill>
                  <a:srgbClr val="002D72"/>
                </a:solidFill>
                <a:latin typeface="Roboto" pitchFamily="2" charset="0"/>
                <a:ea typeface="Roboto" pitchFamily="2"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659175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rot="10800000" flipV="1">
            <a:off x="0" y="81394"/>
            <a:ext cx="12192000" cy="401205"/>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 tIns="109728" rIns="365760" bIns="73152" rtlCol="0" anchor="ctr"/>
          <a:lstStyle/>
          <a:p>
            <a:pPr marL="287331" marR="0" indent="0" algn="l" defTabSz="914377" rtl="0" eaLnBrk="1" fontAlgn="auto" latinLnBrk="0" hangingPunct="1">
              <a:lnSpc>
                <a:spcPct val="100000"/>
              </a:lnSpc>
              <a:spcBef>
                <a:spcPts val="0"/>
              </a:spcBef>
              <a:spcAft>
                <a:spcPts val="0"/>
              </a:spcAft>
              <a:buClrTx/>
              <a:buSzTx/>
              <a:buFontTx/>
              <a:buNone/>
              <a:tabLst>
                <a:tab pos="11666775" algn="r"/>
              </a:tabLst>
              <a:defRPr/>
            </a:pPr>
            <a:r>
              <a:rPr lang="en-US" sz="1600" b="1" dirty="0">
                <a:latin typeface="Arial" panose="020B0604020202020204" pitchFamily="34" charset="0"/>
                <a:cs typeface="Arial" panose="020B0604020202020204" pitchFamily="34" charset="0"/>
              </a:rPr>
              <a:t>	</a:t>
            </a:r>
            <a:fld id="{6C929F40-DA27-4434-83D4-CC1331048D9E}" type="slidenum">
              <a:rPr lang="en-US" sz="1600" b="1" smtClean="0">
                <a:latin typeface="Arial" panose="020B0604020202020204" pitchFamily="34" charset="0"/>
                <a:cs typeface="Arial" panose="020B0604020202020204" pitchFamily="34" charset="0"/>
              </a:rPr>
              <a:pPr marL="287331" marR="0" indent="0" algn="l" defTabSz="914377" rtl="0" eaLnBrk="1" fontAlgn="auto" latinLnBrk="0" hangingPunct="1">
                <a:lnSpc>
                  <a:spcPct val="100000"/>
                </a:lnSpc>
                <a:spcBef>
                  <a:spcPts val="0"/>
                </a:spcBef>
                <a:spcAft>
                  <a:spcPts val="0"/>
                </a:spcAft>
                <a:buClrTx/>
                <a:buSzTx/>
                <a:buFontTx/>
                <a:buNone/>
                <a:tabLst>
                  <a:tab pos="11666775" algn="r"/>
                </a:tabLst>
                <a:defRPr/>
              </a:pPr>
              <a:t>‹#›</a:t>
            </a:fld>
            <a:endParaRPr lang="en-US" sz="1600" b="1" dirty="0">
              <a:latin typeface="Arial" panose="020B0604020202020204" pitchFamily="34" charset="0"/>
              <a:cs typeface="Arial" panose="020B0604020202020204" pitchFamily="34" charset="0"/>
            </a:endParaRPr>
          </a:p>
        </p:txBody>
      </p:sp>
      <p:sp>
        <p:nvSpPr>
          <p:cNvPr id="2" name="Title Placeholder 1"/>
          <p:cNvSpPr>
            <a:spLocks noGrp="1"/>
          </p:cNvSpPr>
          <p:nvPr>
            <p:ph type="title"/>
          </p:nvPr>
        </p:nvSpPr>
        <p:spPr>
          <a:xfrm>
            <a:off x="330200" y="678390"/>
            <a:ext cx="11480800" cy="1226225"/>
          </a:xfrm>
          <a:prstGeom prst="rect">
            <a:avLst/>
          </a:prstGeom>
        </p:spPr>
        <p:txBody>
          <a:bodyPr vert="horz" lIns="0" tIns="0" rIns="0" bIns="0" rtlCol="0" anchor="ctr"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30200" y="1904614"/>
            <a:ext cx="11480800" cy="4580852"/>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0" y="-1"/>
            <a:ext cx="12192000" cy="81393"/>
          </a:xfrm>
          <a:prstGeom prst="rect">
            <a:avLst/>
          </a:prstGeom>
          <a:solidFill>
            <a:srgbClr val="2C5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pic>
        <p:nvPicPr>
          <p:cNvPr id="8" name="Picture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417496" y="6013451"/>
            <a:ext cx="2253805" cy="591205"/>
          </a:xfrm>
          <a:prstGeom prst="rect">
            <a:avLst/>
          </a:prstGeom>
        </p:spPr>
      </p:pic>
    </p:spTree>
    <p:extLst>
      <p:ext uri="{BB962C8B-B14F-4D97-AF65-F5344CB8AC3E}">
        <p14:creationId xmlns:p14="http://schemas.microsoft.com/office/powerpoint/2010/main" val="31462430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377" rtl="0" eaLnBrk="1" latinLnBrk="0" hangingPunct="1">
        <a:lnSpc>
          <a:spcPct val="90000"/>
        </a:lnSpc>
        <a:spcBef>
          <a:spcPct val="0"/>
        </a:spcBef>
        <a:buNone/>
        <a:defRPr sz="4267" b="1" kern="1200">
          <a:solidFill>
            <a:srgbClr val="002D73"/>
          </a:solidFill>
          <a:latin typeface="Arial" panose="020B0604020202020204" pitchFamily="34" charset="0"/>
          <a:ea typeface="+mj-ea"/>
          <a:cs typeface="Arial" panose="020B0604020202020204" pitchFamily="34" charset="0"/>
        </a:defRPr>
      </a:lvl1pPr>
    </p:titleStyle>
    <p:bodyStyle>
      <a:lvl1pPr marL="0" indent="0" algn="l" defTabSz="914377" rtl="0" eaLnBrk="1" latinLnBrk="0" hangingPunct="1">
        <a:lnSpc>
          <a:spcPct val="100000"/>
        </a:lnSpc>
        <a:spcBef>
          <a:spcPts val="0"/>
        </a:spcBef>
        <a:spcAft>
          <a:spcPts val="800"/>
        </a:spcAft>
        <a:buFontTx/>
        <a:buNone/>
        <a:defRPr sz="3200" kern="1200">
          <a:solidFill>
            <a:srgbClr val="646569"/>
          </a:solidFill>
          <a:latin typeface="Arial" panose="020B0604020202020204" pitchFamily="34" charset="0"/>
          <a:ea typeface="+mn-ea"/>
          <a:cs typeface="Arial" panose="020B0604020202020204" pitchFamily="34" charset="0"/>
        </a:defRPr>
      </a:lvl1pPr>
      <a:lvl2pPr marL="228594" indent="-228594" algn="l" defTabSz="914377" rtl="0" eaLnBrk="1" latinLnBrk="0" hangingPunct="1">
        <a:lnSpc>
          <a:spcPct val="100000"/>
        </a:lnSpc>
        <a:spcBef>
          <a:spcPts val="0"/>
        </a:spcBef>
        <a:spcAft>
          <a:spcPts val="800"/>
        </a:spcAft>
        <a:buFont typeface="Arial" panose="020B0604020202020204" pitchFamily="34" charset="0"/>
        <a:buChar char="•"/>
        <a:defRPr sz="3200" kern="1200">
          <a:solidFill>
            <a:srgbClr val="646569"/>
          </a:solidFill>
          <a:latin typeface="Arial" panose="020B0604020202020204" pitchFamily="34" charset="0"/>
          <a:ea typeface="+mn-ea"/>
          <a:cs typeface="Arial" panose="020B0604020202020204" pitchFamily="34" charset="0"/>
        </a:defRPr>
      </a:lvl2pPr>
      <a:lvl3pPr marL="457189" indent="-228594" algn="l" defTabSz="914377" rtl="0" eaLnBrk="1" latinLnBrk="0" hangingPunct="1">
        <a:lnSpc>
          <a:spcPct val="100000"/>
        </a:lnSpc>
        <a:spcBef>
          <a:spcPts val="0"/>
        </a:spcBef>
        <a:spcAft>
          <a:spcPts val="800"/>
        </a:spcAft>
        <a:buFont typeface="Wingdings" panose="05000000000000000000" pitchFamily="2" charset="2"/>
        <a:buChar char="§"/>
        <a:defRPr sz="3200" kern="1200">
          <a:solidFill>
            <a:srgbClr val="646569"/>
          </a:solidFill>
          <a:latin typeface="Arial" panose="020B0604020202020204" pitchFamily="34" charset="0"/>
          <a:ea typeface="+mn-ea"/>
          <a:cs typeface="Arial" panose="020B0604020202020204" pitchFamily="34" charset="0"/>
        </a:defRPr>
      </a:lvl3pPr>
      <a:lvl4pPr marL="631810" indent="-171446" algn="l" defTabSz="914377" rtl="0" eaLnBrk="1" latinLnBrk="0" hangingPunct="1">
        <a:lnSpc>
          <a:spcPct val="100000"/>
        </a:lnSpc>
        <a:spcBef>
          <a:spcPts val="0"/>
        </a:spcBef>
        <a:spcAft>
          <a:spcPts val="800"/>
        </a:spcAft>
        <a:buSzPct val="75000"/>
        <a:buFont typeface="Arial" panose="020B0604020202020204" pitchFamily="34" charset="0"/>
        <a:buChar char="•"/>
        <a:defRPr sz="3200" kern="1200">
          <a:solidFill>
            <a:srgbClr val="646569"/>
          </a:solidFill>
          <a:latin typeface="Arial" panose="020B0604020202020204" pitchFamily="34" charset="0"/>
          <a:ea typeface="+mn-ea"/>
          <a:cs typeface="Arial" panose="020B0604020202020204" pitchFamily="34" charset="0"/>
        </a:defRPr>
      </a:lvl4pPr>
      <a:lvl5pPr marL="800080" indent="-171446" algn="l" defTabSz="914377" rtl="0" eaLnBrk="1" latinLnBrk="0" hangingPunct="1">
        <a:lnSpc>
          <a:spcPct val="100000"/>
        </a:lnSpc>
        <a:spcBef>
          <a:spcPts val="0"/>
        </a:spcBef>
        <a:spcAft>
          <a:spcPts val="800"/>
        </a:spcAft>
        <a:buSzPct val="75000"/>
        <a:buFont typeface="Wingdings" panose="05000000000000000000" pitchFamily="2" charset="2"/>
        <a:buChar char="§"/>
        <a:defRPr sz="3200" kern="1200">
          <a:solidFill>
            <a:srgbClr val="646569"/>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6" Type="http://schemas.openxmlformats.org/officeDocument/2006/relationships/tags" Target="../tags/tag26.xml"/><Relationship Id="rId21" Type="http://schemas.openxmlformats.org/officeDocument/2006/relationships/tags" Target="../tags/tag21.xml"/><Relationship Id="rId42" Type="http://schemas.openxmlformats.org/officeDocument/2006/relationships/tags" Target="../tags/tag42.xml"/><Relationship Id="rId47" Type="http://schemas.openxmlformats.org/officeDocument/2006/relationships/tags" Target="../tags/tag47.xml"/><Relationship Id="rId63" Type="http://schemas.openxmlformats.org/officeDocument/2006/relationships/tags" Target="../tags/tag63.xml"/><Relationship Id="rId68" Type="http://schemas.openxmlformats.org/officeDocument/2006/relationships/tags" Target="../tags/tag68.xml"/><Relationship Id="rId84" Type="http://schemas.openxmlformats.org/officeDocument/2006/relationships/tags" Target="../tags/tag84.xml"/><Relationship Id="rId16" Type="http://schemas.openxmlformats.org/officeDocument/2006/relationships/tags" Target="../tags/tag16.xml"/><Relationship Id="rId11" Type="http://schemas.openxmlformats.org/officeDocument/2006/relationships/tags" Target="../tags/tag11.xml"/><Relationship Id="rId32" Type="http://schemas.openxmlformats.org/officeDocument/2006/relationships/tags" Target="../tags/tag32.xml"/><Relationship Id="rId37" Type="http://schemas.openxmlformats.org/officeDocument/2006/relationships/tags" Target="../tags/tag37.xml"/><Relationship Id="rId53" Type="http://schemas.openxmlformats.org/officeDocument/2006/relationships/tags" Target="../tags/tag53.xml"/><Relationship Id="rId58" Type="http://schemas.openxmlformats.org/officeDocument/2006/relationships/tags" Target="../tags/tag58.xml"/><Relationship Id="rId74" Type="http://schemas.openxmlformats.org/officeDocument/2006/relationships/tags" Target="../tags/tag74.xml"/><Relationship Id="rId79" Type="http://schemas.openxmlformats.org/officeDocument/2006/relationships/tags" Target="../tags/tag79.xml"/><Relationship Id="rId5" Type="http://schemas.openxmlformats.org/officeDocument/2006/relationships/tags" Target="../tags/tag5.xml"/><Relationship Id="rId19" Type="http://schemas.openxmlformats.org/officeDocument/2006/relationships/tags" Target="../tags/tag1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tags" Target="../tags/tag56.xml"/><Relationship Id="rId64" Type="http://schemas.openxmlformats.org/officeDocument/2006/relationships/tags" Target="../tags/tag64.xml"/><Relationship Id="rId69" Type="http://schemas.openxmlformats.org/officeDocument/2006/relationships/tags" Target="../tags/tag69.xml"/><Relationship Id="rId77" Type="http://schemas.openxmlformats.org/officeDocument/2006/relationships/tags" Target="../tags/tag77.xml"/><Relationship Id="rId8" Type="http://schemas.openxmlformats.org/officeDocument/2006/relationships/tags" Target="../tags/tag8.xml"/><Relationship Id="rId51" Type="http://schemas.openxmlformats.org/officeDocument/2006/relationships/tags" Target="../tags/tag51.xml"/><Relationship Id="rId72" Type="http://schemas.openxmlformats.org/officeDocument/2006/relationships/tags" Target="../tags/tag72.xml"/><Relationship Id="rId80" Type="http://schemas.openxmlformats.org/officeDocument/2006/relationships/tags" Target="../tags/tag80.xml"/><Relationship Id="rId85" Type="http://schemas.openxmlformats.org/officeDocument/2006/relationships/tags" Target="../tags/tag85.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67" Type="http://schemas.openxmlformats.org/officeDocument/2006/relationships/tags" Target="../tags/tag67.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62" Type="http://schemas.openxmlformats.org/officeDocument/2006/relationships/tags" Target="../tags/tag62.xml"/><Relationship Id="rId70" Type="http://schemas.openxmlformats.org/officeDocument/2006/relationships/tags" Target="../tags/tag70.xml"/><Relationship Id="rId75" Type="http://schemas.openxmlformats.org/officeDocument/2006/relationships/tags" Target="../tags/tag75.xml"/><Relationship Id="rId83" Type="http://schemas.openxmlformats.org/officeDocument/2006/relationships/tags" Target="../tags/tag83.xml"/><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tags" Target="../tags/tag60.xml"/><Relationship Id="rId65" Type="http://schemas.openxmlformats.org/officeDocument/2006/relationships/tags" Target="../tags/tag65.xml"/><Relationship Id="rId73" Type="http://schemas.openxmlformats.org/officeDocument/2006/relationships/tags" Target="../tags/tag73.xml"/><Relationship Id="rId78" Type="http://schemas.openxmlformats.org/officeDocument/2006/relationships/tags" Target="../tags/tag78.xml"/><Relationship Id="rId81" Type="http://schemas.openxmlformats.org/officeDocument/2006/relationships/tags" Target="../tags/tag81.xml"/><Relationship Id="rId86"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tags" Target="../tags/tag9.xml"/><Relationship Id="rId13" Type="http://schemas.openxmlformats.org/officeDocument/2006/relationships/tags" Target="../tags/tag13.xml"/><Relationship Id="rId18" Type="http://schemas.openxmlformats.org/officeDocument/2006/relationships/tags" Target="../tags/tag18.xml"/><Relationship Id="rId39" Type="http://schemas.openxmlformats.org/officeDocument/2006/relationships/tags" Target="../tags/tag39.xml"/><Relationship Id="rId34" Type="http://schemas.openxmlformats.org/officeDocument/2006/relationships/tags" Target="../tags/tag34.xml"/><Relationship Id="rId50" Type="http://schemas.openxmlformats.org/officeDocument/2006/relationships/tags" Target="../tags/tag50.xml"/><Relationship Id="rId55" Type="http://schemas.openxmlformats.org/officeDocument/2006/relationships/tags" Target="../tags/tag55.xml"/><Relationship Id="rId76" Type="http://schemas.openxmlformats.org/officeDocument/2006/relationships/tags" Target="../tags/tag76.xml"/><Relationship Id="rId7" Type="http://schemas.openxmlformats.org/officeDocument/2006/relationships/tags" Target="../tags/tag7.xml"/><Relationship Id="rId71" Type="http://schemas.openxmlformats.org/officeDocument/2006/relationships/tags" Target="../tags/tag71.xml"/><Relationship Id="rId2" Type="http://schemas.openxmlformats.org/officeDocument/2006/relationships/tags" Target="../tags/tag2.xml"/><Relationship Id="rId29" Type="http://schemas.openxmlformats.org/officeDocument/2006/relationships/tags" Target="../tags/tag29.xml"/><Relationship Id="rId24" Type="http://schemas.openxmlformats.org/officeDocument/2006/relationships/tags" Target="../tags/tag24.xml"/><Relationship Id="rId40" Type="http://schemas.openxmlformats.org/officeDocument/2006/relationships/tags" Target="../tags/tag40.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notesSlide" Target="../notesSlides/notesSlide4.xml"/><Relationship Id="rId61" Type="http://schemas.openxmlformats.org/officeDocument/2006/relationships/tags" Target="../tags/tag61.xml"/><Relationship Id="rId82" Type="http://schemas.openxmlformats.org/officeDocument/2006/relationships/tags" Target="../tags/tag8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A02543-54AC-4823-B6F3-910FD5E31E83}"/>
              </a:ext>
            </a:extLst>
          </p:cNvPr>
          <p:cNvPicPr>
            <a:picLocks noChangeAspect="1"/>
          </p:cNvPicPr>
          <p:nvPr/>
        </p:nvPicPr>
        <p:blipFill>
          <a:blip r:embed="rId3"/>
          <a:stretch>
            <a:fillRect/>
          </a:stretch>
        </p:blipFill>
        <p:spPr>
          <a:xfrm>
            <a:off x="2052997" y="0"/>
            <a:ext cx="10273339" cy="6858000"/>
          </a:xfrm>
          <a:prstGeom prst="rect">
            <a:avLst/>
          </a:prstGeom>
        </p:spPr>
      </p:pic>
      <p:sp>
        <p:nvSpPr>
          <p:cNvPr id="2" name="Title 1">
            <a:extLst>
              <a:ext uri="{FF2B5EF4-FFF2-40B4-BE49-F238E27FC236}">
                <a16:creationId xmlns:a16="http://schemas.microsoft.com/office/drawing/2014/main" id="{BF0A6FCC-0734-4A7C-AED2-17329E5070FD}"/>
              </a:ext>
            </a:extLst>
          </p:cNvPr>
          <p:cNvSpPr>
            <a:spLocks noGrp="1"/>
          </p:cNvSpPr>
          <p:nvPr>
            <p:ph type="title"/>
          </p:nvPr>
        </p:nvSpPr>
        <p:spPr>
          <a:xfrm>
            <a:off x="1" y="2162464"/>
            <a:ext cx="7112000" cy="3100417"/>
          </a:xfrm>
        </p:spPr>
        <p:txBody>
          <a:bodyPr>
            <a:normAutofit/>
          </a:bodyPr>
          <a:lstStyle/>
          <a:p>
            <a:br>
              <a:rPr lang="en-US" sz="3200" dirty="0"/>
            </a:br>
            <a:r>
              <a:rPr lang="en-US" sz="3200" dirty="0"/>
              <a:t>Climate and Clean Air Update</a:t>
            </a:r>
            <a:br>
              <a:rPr lang="en-US" sz="3200" dirty="0"/>
            </a:br>
            <a:r>
              <a:rPr lang="en-US" sz="2000" dirty="0"/>
              <a:t>Jared Snyder, Deputy Commissioner</a:t>
            </a:r>
            <a:br>
              <a:rPr lang="en-US" sz="2000" dirty="0"/>
            </a:br>
            <a:r>
              <a:rPr lang="en-US" sz="2000" dirty="0"/>
              <a:t>June 23, 2021</a:t>
            </a:r>
          </a:p>
        </p:txBody>
      </p:sp>
    </p:spTree>
    <p:extLst>
      <p:ext uri="{BB962C8B-B14F-4D97-AF65-F5344CB8AC3E}">
        <p14:creationId xmlns:p14="http://schemas.microsoft.com/office/powerpoint/2010/main" val="2307061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59E5B9-2FF7-4568-8354-D6DC9CB809A2}"/>
              </a:ext>
            </a:extLst>
          </p:cNvPr>
          <p:cNvSpPr>
            <a:spLocks noGrp="1"/>
          </p:cNvSpPr>
          <p:nvPr>
            <p:ph type="title" idx="4294967295"/>
          </p:nvPr>
        </p:nvSpPr>
        <p:spPr>
          <a:xfrm>
            <a:off x="365760" y="492219"/>
            <a:ext cx="10515600" cy="1325562"/>
          </a:xfrm>
          <a:prstGeom prst="rect">
            <a:avLst/>
          </a:prstGeom>
        </p:spPr>
        <p:txBody>
          <a:bodyPr/>
          <a:lstStyle/>
          <a:p>
            <a:r>
              <a:rPr lang="en-US" dirty="0"/>
              <a:t>Achieving Climate Justice</a:t>
            </a:r>
          </a:p>
        </p:txBody>
      </p:sp>
      <p:sp>
        <p:nvSpPr>
          <p:cNvPr id="3" name="TextBox 2">
            <a:extLst>
              <a:ext uri="{FF2B5EF4-FFF2-40B4-BE49-F238E27FC236}">
                <a16:creationId xmlns:a16="http://schemas.microsoft.com/office/drawing/2014/main" id="{D521DCF0-42D6-4757-A718-A9655B9B6D15}"/>
              </a:ext>
            </a:extLst>
          </p:cNvPr>
          <p:cNvSpPr txBox="1"/>
          <p:nvPr/>
        </p:nvSpPr>
        <p:spPr>
          <a:xfrm>
            <a:off x="198303" y="1817781"/>
            <a:ext cx="11865167" cy="4832092"/>
          </a:xfrm>
          <a:prstGeom prst="rect">
            <a:avLst/>
          </a:prstGeom>
          <a:noFill/>
        </p:spPr>
        <p:txBody>
          <a:bodyPr wrap="square" rtlCol="0">
            <a:spAutoFit/>
          </a:bodyPr>
          <a:lstStyle/>
          <a:p>
            <a:r>
              <a:rPr lang="en-US" b="1" dirty="0">
                <a:solidFill>
                  <a:schemeClr val="accent5"/>
                </a:solidFill>
                <a:latin typeface="Roboto" pitchFamily="2" charset="0"/>
                <a:cs typeface="Arial" panose="020B0604020202020204" pitchFamily="34" charset="0"/>
              </a:rPr>
              <a:t>Scoping Plan to prioritize disadvantaged communities</a:t>
            </a:r>
          </a:p>
          <a:p>
            <a:pPr marL="342900" lvl="2" indent="-342900">
              <a:spcAft>
                <a:spcPts val="600"/>
              </a:spcAft>
              <a:buFont typeface="Arial" panose="020B0604020202020204" pitchFamily="34" charset="0"/>
              <a:buChar char="•"/>
            </a:pPr>
            <a:r>
              <a:rPr lang="en-US" sz="1600" dirty="0">
                <a:solidFill>
                  <a:srgbClr val="646569"/>
                </a:solidFill>
                <a:latin typeface="Roboto Lt"/>
              </a:rPr>
              <a:t>Identify measures to reduce emissions of co-pollutants.</a:t>
            </a:r>
          </a:p>
          <a:p>
            <a:pPr marL="342900" lvl="2" indent="-342900">
              <a:spcAft>
                <a:spcPts val="600"/>
              </a:spcAft>
              <a:buFont typeface="Arial" panose="020B0604020202020204" pitchFamily="34" charset="0"/>
              <a:buChar char="•"/>
            </a:pPr>
            <a:r>
              <a:rPr lang="en-US" sz="1600" dirty="0">
                <a:solidFill>
                  <a:srgbClr val="646569"/>
                </a:solidFill>
                <a:latin typeface="Roboto Lt"/>
              </a:rPr>
              <a:t>Consult with Climate Justice Working Group and Environmental Justice Advisory Group.</a:t>
            </a:r>
          </a:p>
          <a:p>
            <a:r>
              <a:rPr lang="en-US" b="1" dirty="0">
                <a:solidFill>
                  <a:schemeClr val="accent5"/>
                </a:solidFill>
                <a:latin typeface="Roboto" pitchFamily="2" charset="0"/>
                <a:cs typeface="Arial" panose="020B0604020202020204" pitchFamily="34" charset="0"/>
              </a:rPr>
              <a:t>DEC rulemakings to implement the Council recommendations</a:t>
            </a:r>
          </a:p>
          <a:p>
            <a:pPr marL="342900" lvl="2" indent="-342900">
              <a:spcAft>
                <a:spcPts val="600"/>
              </a:spcAft>
              <a:buFont typeface="Arial" panose="020B0604020202020204" pitchFamily="34" charset="0"/>
              <a:buChar char="•"/>
            </a:pPr>
            <a:r>
              <a:rPr lang="en-US" sz="1600" dirty="0">
                <a:solidFill>
                  <a:srgbClr val="646569"/>
                </a:solidFill>
                <a:latin typeface="Roboto Lt"/>
              </a:rPr>
              <a:t>Ensure no increase in co-pollutant emissions or disproportionate burden on disadvantaged communities.</a:t>
            </a:r>
          </a:p>
          <a:p>
            <a:pPr marL="342900" lvl="2" indent="-342900">
              <a:spcAft>
                <a:spcPts val="600"/>
              </a:spcAft>
              <a:buFont typeface="Arial" panose="020B0604020202020204" pitchFamily="34" charset="0"/>
              <a:buChar char="•"/>
            </a:pPr>
            <a:r>
              <a:rPr lang="en-US" sz="1600" dirty="0">
                <a:solidFill>
                  <a:srgbClr val="646569"/>
                </a:solidFill>
                <a:latin typeface="Roboto Lt"/>
              </a:rPr>
              <a:t>Prioritize measures to reduce emissions in disadvantaged communities.</a:t>
            </a:r>
          </a:p>
          <a:p>
            <a:r>
              <a:rPr lang="en-US" b="1" dirty="0">
                <a:solidFill>
                  <a:schemeClr val="accent5"/>
                </a:solidFill>
                <a:latin typeface="Roboto" pitchFamily="2" charset="0"/>
                <a:cs typeface="Arial" panose="020B0604020202020204" pitchFamily="34" charset="0"/>
              </a:rPr>
              <a:t>DEC to implement community air monitoring</a:t>
            </a:r>
          </a:p>
          <a:p>
            <a:pPr marL="342900" lvl="2" indent="-342900">
              <a:spcAft>
                <a:spcPts val="600"/>
              </a:spcAft>
              <a:buFont typeface="Arial" panose="020B0604020202020204" pitchFamily="34" charset="0"/>
              <a:buChar char="•"/>
            </a:pPr>
            <a:r>
              <a:rPr lang="en-US" sz="1600" dirty="0">
                <a:solidFill>
                  <a:srgbClr val="646569"/>
                </a:solidFill>
                <a:latin typeface="Roboto Lt"/>
              </a:rPr>
              <a:t>In coordination with the Climate Justice Working Group, DEC shall establish a community air monitoring pilot program in at least 4 disadvantaged communities by October 2022.</a:t>
            </a:r>
          </a:p>
          <a:p>
            <a:pPr marL="342900" lvl="2" indent="-342900">
              <a:spcAft>
                <a:spcPts val="600"/>
              </a:spcAft>
              <a:buFont typeface="Arial" panose="020B0604020202020204" pitchFamily="34" charset="0"/>
              <a:buChar char="•"/>
            </a:pPr>
            <a:r>
              <a:rPr lang="en-US" sz="1600" dirty="0">
                <a:solidFill>
                  <a:srgbClr val="646569"/>
                </a:solidFill>
                <a:latin typeface="Roboto Lt"/>
              </a:rPr>
              <a:t>By June 2024, DEC shall prepare a strategy to reduce emissions in disadvantaged communities with a disproportionate pollution burden.</a:t>
            </a:r>
          </a:p>
          <a:p>
            <a:r>
              <a:rPr lang="en-US" b="1" dirty="0">
                <a:solidFill>
                  <a:schemeClr val="accent5"/>
                </a:solidFill>
                <a:latin typeface="Roboto" pitchFamily="2" charset="0"/>
                <a:cs typeface="Arial" panose="020B0604020202020204" pitchFamily="34" charset="0"/>
              </a:rPr>
              <a:t>Agency activities should avoid disproportionate burdens</a:t>
            </a:r>
          </a:p>
          <a:p>
            <a:pPr marL="285750" indent="-285750">
              <a:spcAft>
                <a:spcPts val="600"/>
              </a:spcAft>
              <a:buFont typeface="Arial" panose="020B0604020202020204" pitchFamily="34" charset="0"/>
              <a:buChar char="•"/>
            </a:pPr>
            <a:r>
              <a:rPr lang="en-US" sz="1600" dirty="0">
                <a:solidFill>
                  <a:schemeClr val="bg2">
                    <a:lumMod val="50000"/>
                  </a:schemeClr>
                </a:solidFill>
                <a:latin typeface="Roboto" pitchFamily="2" charset="0"/>
                <a:cs typeface="Arial" panose="020B0604020202020204" pitchFamily="34" charset="0"/>
              </a:rPr>
              <a:t>Applies to permitting and other actions</a:t>
            </a:r>
          </a:p>
          <a:p>
            <a:pPr>
              <a:spcAft>
                <a:spcPts val="600"/>
              </a:spcAft>
            </a:pPr>
            <a:r>
              <a:rPr lang="en-US" b="1" dirty="0">
                <a:solidFill>
                  <a:schemeClr val="accent5"/>
                </a:solidFill>
                <a:latin typeface="Roboto" pitchFamily="2" charset="0"/>
                <a:cs typeface="Arial" panose="020B0604020202020204" pitchFamily="34" charset="0"/>
              </a:rPr>
              <a:t>Invest or direct resources with a goal that disadvantaged communities receive at least 40% of overall benefits of spending on clean energy and energy efficiency programs</a:t>
            </a:r>
            <a:endParaRPr lang="en-US" b="1" dirty="0">
              <a:solidFill>
                <a:schemeClr val="accent5"/>
              </a:solidFill>
              <a:latin typeface="Roboto Lt"/>
            </a:endParaRPr>
          </a:p>
          <a:p>
            <a:pPr marL="0" lvl="2">
              <a:spcAft>
                <a:spcPts val="600"/>
              </a:spcAft>
            </a:pPr>
            <a:endParaRPr lang="en-US" sz="1600" dirty="0">
              <a:solidFill>
                <a:srgbClr val="646569"/>
              </a:solidFill>
              <a:latin typeface="Roboto Lt"/>
            </a:endParaRPr>
          </a:p>
        </p:txBody>
      </p:sp>
    </p:spTree>
    <p:extLst>
      <p:ext uri="{BB962C8B-B14F-4D97-AF65-F5344CB8AC3E}">
        <p14:creationId xmlns:p14="http://schemas.microsoft.com/office/powerpoint/2010/main" val="2450282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47955-4E39-4426-8750-D3FB12CDDC12}"/>
              </a:ext>
            </a:extLst>
          </p:cNvPr>
          <p:cNvSpPr>
            <a:spLocks noGrp="1"/>
          </p:cNvSpPr>
          <p:nvPr>
            <p:ph type="title"/>
          </p:nvPr>
        </p:nvSpPr>
        <p:spPr/>
        <p:txBody>
          <a:bodyPr/>
          <a:lstStyle/>
          <a:p>
            <a:r>
              <a:rPr lang="en-US" dirty="0"/>
              <a:t>Climate Justice Working Group</a:t>
            </a:r>
          </a:p>
        </p:txBody>
      </p:sp>
      <p:sp>
        <p:nvSpPr>
          <p:cNvPr id="3" name="Content Placeholder 2">
            <a:extLst>
              <a:ext uri="{FF2B5EF4-FFF2-40B4-BE49-F238E27FC236}">
                <a16:creationId xmlns:a16="http://schemas.microsoft.com/office/drawing/2014/main" id="{E867F374-1249-4E5B-AE38-D2C03D7EC44A}"/>
              </a:ext>
            </a:extLst>
          </p:cNvPr>
          <p:cNvSpPr>
            <a:spLocks noGrp="1"/>
          </p:cNvSpPr>
          <p:nvPr>
            <p:ph sz="half" idx="1"/>
          </p:nvPr>
        </p:nvSpPr>
        <p:spPr/>
        <p:txBody>
          <a:bodyPr>
            <a:normAutofit/>
          </a:bodyPr>
          <a:lstStyle/>
          <a:p>
            <a:pPr marL="685783" lvl="1" indent="-457189">
              <a:buFontTx/>
              <a:buChar char="-"/>
            </a:pPr>
            <a:endParaRPr lang="en-US" dirty="0"/>
          </a:p>
          <a:p>
            <a:pPr marL="457189" indent="-457189">
              <a:buFontTx/>
              <a:buChar char="-"/>
            </a:pPr>
            <a:endParaRPr lang="en-US" dirty="0"/>
          </a:p>
          <a:p>
            <a:endParaRPr lang="en-US" dirty="0"/>
          </a:p>
        </p:txBody>
      </p:sp>
      <p:sp>
        <p:nvSpPr>
          <p:cNvPr id="7" name="Content Placeholder 6">
            <a:extLst>
              <a:ext uri="{FF2B5EF4-FFF2-40B4-BE49-F238E27FC236}">
                <a16:creationId xmlns:a16="http://schemas.microsoft.com/office/drawing/2014/main" id="{1B6F89A0-0B1C-4979-9B02-6C91BE377728}"/>
              </a:ext>
            </a:extLst>
          </p:cNvPr>
          <p:cNvSpPr>
            <a:spLocks noGrp="1"/>
          </p:cNvSpPr>
          <p:nvPr>
            <p:ph sz="half" idx="2"/>
          </p:nvPr>
        </p:nvSpPr>
        <p:spPr>
          <a:xfrm>
            <a:off x="8782493" y="1904615"/>
            <a:ext cx="3028508" cy="4563919"/>
          </a:xfrm>
        </p:spPr>
        <p:txBody>
          <a:bodyPr/>
          <a:lstStyle/>
          <a:p>
            <a:endParaRPr lang="en-US" dirty="0"/>
          </a:p>
        </p:txBody>
      </p:sp>
      <p:sp>
        <p:nvSpPr>
          <p:cNvPr id="5" name="TextBox 4">
            <a:extLst>
              <a:ext uri="{FF2B5EF4-FFF2-40B4-BE49-F238E27FC236}">
                <a16:creationId xmlns:a16="http://schemas.microsoft.com/office/drawing/2014/main" id="{7518DE4A-99F1-41BC-9508-876A8624E517}"/>
              </a:ext>
            </a:extLst>
          </p:cNvPr>
          <p:cNvSpPr txBox="1"/>
          <p:nvPr/>
        </p:nvSpPr>
        <p:spPr>
          <a:xfrm>
            <a:off x="567266" y="1519728"/>
            <a:ext cx="11319933" cy="369332"/>
          </a:xfrm>
          <a:prstGeom prst="rect">
            <a:avLst/>
          </a:prstGeom>
          <a:noFill/>
        </p:spPr>
        <p:txBody>
          <a:bodyPr wrap="square" rtlCol="0">
            <a:spAutoFit/>
          </a:bodyPr>
          <a:lstStyle/>
          <a:p>
            <a:pPr defTabSz="914377"/>
            <a:endParaRPr lang="en-US" dirty="0">
              <a:solidFill>
                <a:prstClr val="black"/>
              </a:solidFill>
              <a:latin typeface="Calibri" panose="020F0502020204030204"/>
            </a:endParaRPr>
          </a:p>
        </p:txBody>
      </p:sp>
      <p:sp>
        <p:nvSpPr>
          <p:cNvPr id="6" name="Content Placeholder 4">
            <a:extLst>
              <a:ext uri="{FF2B5EF4-FFF2-40B4-BE49-F238E27FC236}">
                <a16:creationId xmlns:a16="http://schemas.microsoft.com/office/drawing/2014/main" id="{780E098F-A22A-42E1-9501-A39B4887DBAA}"/>
              </a:ext>
            </a:extLst>
          </p:cNvPr>
          <p:cNvSpPr txBox="1">
            <a:spLocks/>
          </p:cNvSpPr>
          <p:nvPr/>
        </p:nvSpPr>
        <p:spPr>
          <a:xfrm>
            <a:off x="304801" y="1648047"/>
            <a:ext cx="8902994" cy="4764786"/>
          </a:xfrm>
          <a:prstGeom prst="rect">
            <a:avLst/>
          </a:prstGeom>
        </p:spPr>
        <p:txBody>
          <a:bodyPr>
            <a:normAutofit fontScale="85000" lnSpcReduction="10000"/>
          </a:bodyPr>
          <a:lstStyle>
            <a:lvl1pPr marL="0" indent="0" algn="l" defTabSz="685800" rtl="0" eaLnBrk="1" latinLnBrk="0" hangingPunct="1">
              <a:lnSpc>
                <a:spcPct val="100000"/>
              </a:lnSpc>
              <a:spcBef>
                <a:spcPts val="0"/>
              </a:spcBef>
              <a:spcAft>
                <a:spcPts val="600"/>
              </a:spcAft>
              <a:buFontTx/>
              <a:buNone/>
              <a:defRPr sz="2400" kern="1200">
                <a:solidFill>
                  <a:srgbClr val="646569"/>
                </a:solidFill>
                <a:latin typeface="Arial" panose="020B0604020202020204" pitchFamily="34" charset="0"/>
                <a:ea typeface="+mn-ea"/>
                <a:cs typeface="Arial" panose="020B0604020202020204" pitchFamily="34" charset="0"/>
              </a:defRPr>
            </a:lvl1pPr>
            <a:lvl2pPr marL="171450" indent="-171450" algn="l" defTabSz="685800" rtl="0" eaLnBrk="1" latinLnBrk="0" hangingPunct="1">
              <a:lnSpc>
                <a:spcPct val="100000"/>
              </a:lnSpc>
              <a:spcBef>
                <a:spcPts val="0"/>
              </a:spcBef>
              <a:spcAft>
                <a:spcPts val="600"/>
              </a:spcAft>
              <a:buFont typeface="Arial" panose="020B0604020202020204" pitchFamily="34" charset="0"/>
              <a:buChar char="•"/>
              <a:defRPr sz="2400" kern="1200">
                <a:solidFill>
                  <a:srgbClr val="646569"/>
                </a:solidFill>
                <a:latin typeface="Arial" panose="020B0604020202020204" pitchFamily="34" charset="0"/>
                <a:ea typeface="+mn-ea"/>
                <a:cs typeface="Arial" panose="020B0604020202020204" pitchFamily="34" charset="0"/>
              </a:defRPr>
            </a:lvl2pPr>
            <a:lvl3pPr marL="342900" indent="-171450" algn="l" defTabSz="685800" rtl="0" eaLnBrk="1" latinLnBrk="0" hangingPunct="1">
              <a:lnSpc>
                <a:spcPct val="100000"/>
              </a:lnSpc>
              <a:spcBef>
                <a:spcPts val="0"/>
              </a:spcBef>
              <a:spcAft>
                <a:spcPts val="600"/>
              </a:spcAft>
              <a:buFont typeface="Wingdings" panose="05000000000000000000" pitchFamily="2" charset="2"/>
              <a:buChar char="§"/>
              <a:defRPr sz="2400" kern="1200">
                <a:solidFill>
                  <a:srgbClr val="646569"/>
                </a:solidFill>
                <a:latin typeface="Arial" panose="020B0604020202020204" pitchFamily="34" charset="0"/>
                <a:ea typeface="+mn-ea"/>
                <a:cs typeface="Arial" panose="020B0604020202020204" pitchFamily="34" charset="0"/>
              </a:defRPr>
            </a:lvl3pPr>
            <a:lvl4pPr marL="473869" indent="-128588" algn="l" defTabSz="685800" rtl="0" eaLnBrk="1" latinLnBrk="0" hangingPunct="1">
              <a:lnSpc>
                <a:spcPct val="100000"/>
              </a:lnSpc>
              <a:spcBef>
                <a:spcPts val="0"/>
              </a:spcBef>
              <a:spcAft>
                <a:spcPts val="600"/>
              </a:spcAft>
              <a:buSzPct val="75000"/>
              <a:buFont typeface="Arial" panose="020B0604020202020204" pitchFamily="34" charset="0"/>
              <a:buChar char="•"/>
              <a:defRPr sz="2400" kern="1200">
                <a:solidFill>
                  <a:srgbClr val="646569"/>
                </a:solidFill>
                <a:latin typeface="Arial" panose="020B0604020202020204" pitchFamily="34" charset="0"/>
                <a:ea typeface="+mn-ea"/>
                <a:cs typeface="Arial" panose="020B0604020202020204" pitchFamily="34" charset="0"/>
              </a:defRPr>
            </a:lvl4pPr>
            <a:lvl5pPr marL="600075" indent="-128588" algn="l" defTabSz="685800" rtl="0" eaLnBrk="1" latinLnBrk="0" hangingPunct="1">
              <a:lnSpc>
                <a:spcPct val="100000"/>
              </a:lnSpc>
              <a:spcBef>
                <a:spcPts val="0"/>
              </a:spcBef>
              <a:spcAft>
                <a:spcPts val="600"/>
              </a:spcAft>
              <a:buSzPct val="75000"/>
              <a:buFont typeface="Wingdings" panose="05000000000000000000" pitchFamily="2" charset="2"/>
              <a:buChar char="§"/>
              <a:defRPr sz="2400" kern="1200">
                <a:solidFill>
                  <a:srgbClr val="646569"/>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14377">
              <a:spcAft>
                <a:spcPts val="800"/>
              </a:spcAft>
            </a:pPr>
            <a:r>
              <a:rPr lang="en-US" dirty="0">
                <a:solidFill>
                  <a:srgbClr val="0070C0"/>
                </a:solidFill>
                <a:latin typeface="Roboto Lt"/>
              </a:rPr>
              <a:t>Representatives from EJ communities: 3 NYC, 3 Upstate Urban, and 3 rural </a:t>
            </a:r>
          </a:p>
          <a:p>
            <a:pPr defTabSz="914377">
              <a:spcAft>
                <a:spcPts val="800"/>
              </a:spcAft>
            </a:pPr>
            <a:r>
              <a:rPr lang="en-US" b="1" dirty="0">
                <a:solidFill>
                  <a:schemeClr val="bg2">
                    <a:lumMod val="50000"/>
                  </a:schemeClr>
                </a:solidFill>
                <a:latin typeface="Roboto Lt"/>
              </a:rPr>
              <a:t>Critical roles in achieving climate justice</a:t>
            </a:r>
          </a:p>
          <a:p>
            <a:pPr marL="457189" indent="-457189" defTabSz="914377">
              <a:spcAft>
                <a:spcPts val="800"/>
              </a:spcAft>
              <a:buFont typeface="Arial" panose="020B0604020202020204" pitchFamily="34" charset="0"/>
              <a:buChar char="•"/>
            </a:pPr>
            <a:r>
              <a:rPr lang="en-US" dirty="0">
                <a:solidFill>
                  <a:schemeClr val="accent5"/>
                </a:solidFill>
                <a:latin typeface="Roboto Lt"/>
              </a:rPr>
              <a:t>Establish criteria </a:t>
            </a:r>
            <a:r>
              <a:rPr lang="en-US" dirty="0">
                <a:latin typeface="Roboto Lt"/>
              </a:rPr>
              <a:t>to identify disadvantaged communities for the purposes of co-pollutant reductions, GHG emission reductions, regulatory impact statements, and allocation of benefits associated with State investments.</a:t>
            </a:r>
          </a:p>
          <a:p>
            <a:pPr marL="457189" indent="-457189" defTabSz="914377">
              <a:spcAft>
                <a:spcPts val="800"/>
              </a:spcAft>
              <a:buFont typeface="Arial" panose="020B0604020202020204" pitchFamily="34" charset="0"/>
              <a:buChar char="•"/>
            </a:pPr>
            <a:r>
              <a:rPr lang="en-US" dirty="0">
                <a:solidFill>
                  <a:schemeClr val="accent5"/>
                </a:solidFill>
                <a:latin typeface="Roboto Lt"/>
              </a:rPr>
              <a:t>Advise CAC </a:t>
            </a:r>
            <a:r>
              <a:rPr lang="en-US" dirty="0">
                <a:latin typeface="Roboto Lt"/>
              </a:rPr>
              <a:t>regarding draft scoping plan; Advisory Panels consulted with CJWG.</a:t>
            </a:r>
          </a:p>
          <a:p>
            <a:pPr marL="457189" indent="-457189" defTabSz="914377">
              <a:spcAft>
                <a:spcPts val="800"/>
              </a:spcAft>
              <a:buFont typeface="Arial" panose="020B0604020202020204" pitchFamily="34" charset="0"/>
              <a:buChar char="•"/>
            </a:pPr>
            <a:r>
              <a:rPr lang="en-US" dirty="0">
                <a:solidFill>
                  <a:schemeClr val="accent5"/>
                </a:solidFill>
                <a:latin typeface="Roboto Lt"/>
              </a:rPr>
              <a:t>Consult with DEC </a:t>
            </a:r>
            <a:r>
              <a:rPr lang="en-US" dirty="0">
                <a:latin typeface="Roboto Lt"/>
              </a:rPr>
              <a:t>re</a:t>
            </a:r>
            <a:r>
              <a:rPr lang="en-US" sz="2133" dirty="0">
                <a:latin typeface="Roboto Lt"/>
              </a:rPr>
              <a:t>:</a:t>
            </a:r>
          </a:p>
          <a:p>
            <a:pPr marL="958029" lvl="2" indent="-457189" defTabSz="914377">
              <a:spcAft>
                <a:spcPts val="800"/>
              </a:spcAft>
              <a:buFont typeface="Courier New" panose="02070309020205020404" pitchFamily="49" charset="0"/>
              <a:buChar char="o"/>
            </a:pPr>
            <a:r>
              <a:rPr lang="en-US" sz="2133" dirty="0">
                <a:latin typeface="Roboto Lt"/>
              </a:rPr>
              <a:t>Report identifying barriers to and opportunities for access to or community ownership of clean energy and climate mitigation services. </a:t>
            </a:r>
          </a:p>
          <a:p>
            <a:pPr marL="958029" lvl="2" indent="-457189" defTabSz="914377">
              <a:spcAft>
                <a:spcPts val="800"/>
              </a:spcAft>
              <a:buFont typeface="Courier New" panose="02070309020205020404" pitchFamily="49" charset="0"/>
              <a:buChar char="o"/>
            </a:pPr>
            <a:r>
              <a:rPr lang="en-US" sz="2133" dirty="0">
                <a:latin typeface="Roboto Lt"/>
              </a:rPr>
              <a:t>Community air monitoring program development.</a:t>
            </a:r>
          </a:p>
          <a:p>
            <a:pPr marL="958029" lvl="2" indent="-457189" defTabSz="914377">
              <a:spcAft>
                <a:spcPts val="800"/>
              </a:spcAft>
              <a:buFont typeface="Courier New" panose="02070309020205020404" pitchFamily="49" charset="0"/>
              <a:buChar char="o"/>
            </a:pPr>
            <a:r>
              <a:rPr lang="en-US" sz="2133" dirty="0">
                <a:latin typeface="Roboto Lt"/>
              </a:rPr>
              <a:t>Rulemakings to achieve statewide emission limits.</a:t>
            </a:r>
          </a:p>
          <a:p>
            <a:pPr marL="457189" indent="-457189" defTabSz="914377">
              <a:spcAft>
                <a:spcPts val="800"/>
              </a:spcAft>
              <a:buFont typeface="Arial" panose="020B0604020202020204" pitchFamily="34" charset="0"/>
              <a:buChar char="•"/>
            </a:pPr>
            <a:endParaRPr lang="en-US" sz="2800" dirty="0">
              <a:latin typeface="Roboto Lt"/>
            </a:endParaRPr>
          </a:p>
          <a:p>
            <a:pPr marL="274313" lvl="1" indent="0" defTabSz="914377">
              <a:spcAft>
                <a:spcPts val="800"/>
              </a:spcAft>
              <a:buNone/>
            </a:pPr>
            <a:endParaRPr lang="en-US" sz="3200" dirty="0"/>
          </a:p>
        </p:txBody>
      </p:sp>
    </p:spTree>
    <p:extLst>
      <p:ext uri="{BB962C8B-B14F-4D97-AF65-F5344CB8AC3E}">
        <p14:creationId xmlns:p14="http://schemas.microsoft.com/office/powerpoint/2010/main" val="2709090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1964802-3448-4E7E-951C-BAE55FFA3197}"/>
              </a:ext>
            </a:extLst>
          </p:cNvPr>
          <p:cNvSpPr/>
          <p:nvPr/>
        </p:nvSpPr>
        <p:spPr>
          <a:xfrm>
            <a:off x="6756400" y="2843302"/>
            <a:ext cx="5135880" cy="2963161"/>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5" name="Title 4">
            <a:extLst>
              <a:ext uri="{FF2B5EF4-FFF2-40B4-BE49-F238E27FC236}">
                <a16:creationId xmlns:a16="http://schemas.microsoft.com/office/drawing/2014/main" id="{1DBEF428-5ADE-4DBA-AF3B-265EC9DBF4DD}"/>
              </a:ext>
            </a:extLst>
          </p:cNvPr>
          <p:cNvSpPr>
            <a:spLocks noGrp="1"/>
          </p:cNvSpPr>
          <p:nvPr>
            <p:ph type="title" idx="4294967295"/>
          </p:nvPr>
        </p:nvSpPr>
        <p:spPr>
          <a:xfrm>
            <a:off x="330200" y="550436"/>
            <a:ext cx="10515600" cy="1325562"/>
          </a:xfrm>
        </p:spPr>
        <p:txBody>
          <a:bodyPr/>
          <a:lstStyle/>
          <a:p>
            <a:r>
              <a:rPr lang="en-US" dirty="0"/>
              <a:t>Disadvantaged Communities </a:t>
            </a:r>
          </a:p>
        </p:txBody>
      </p:sp>
      <p:sp>
        <p:nvSpPr>
          <p:cNvPr id="4" name="TextBox 3">
            <a:extLst>
              <a:ext uri="{FF2B5EF4-FFF2-40B4-BE49-F238E27FC236}">
                <a16:creationId xmlns:a16="http://schemas.microsoft.com/office/drawing/2014/main" id="{B72B5C80-CE9F-43CB-A47A-2CC464772234}"/>
              </a:ext>
            </a:extLst>
          </p:cNvPr>
          <p:cNvSpPr txBox="1"/>
          <p:nvPr/>
        </p:nvSpPr>
        <p:spPr>
          <a:xfrm>
            <a:off x="7091916" y="3149004"/>
            <a:ext cx="3678865" cy="2062359"/>
          </a:xfrm>
          <a:prstGeom prst="rect">
            <a:avLst/>
          </a:prstGeom>
          <a:noFill/>
        </p:spPr>
        <p:txBody>
          <a:bodyPr wrap="square" rtlCol="0">
            <a:spAutoFit/>
          </a:bodyPr>
          <a:lstStyle/>
          <a:p>
            <a:pPr defTabSz="914377">
              <a:spcAft>
                <a:spcPts val="800"/>
              </a:spcAft>
            </a:pPr>
            <a:r>
              <a:rPr lang="en-US" sz="2133" b="1" dirty="0">
                <a:solidFill>
                  <a:srgbClr val="F7A800"/>
                </a:solidFill>
                <a:latin typeface="Roboto Lt"/>
                <a:cs typeface="Arial" panose="020B0604020202020204" pitchFamily="34" charset="0"/>
              </a:rPr>
              <a:t>Involving Communities:</a:t>
            </a:r>
          </a:p>
          <a:p>
            <a:pPr marL="457189" indent="-457189" defTabSz="914377">
              <a:spcAft>
                <a:spcPts val="800"/>
              </a:spcAft>
              <a:buFont typeface="Arial" panose="020B0604020202020204" pitchFamily="34" charset="0"/>
              <a:buChar char="•"/>
            </a:pPr>
            <a:r>
              <a:rPr lang="en-US" sz="1867" dirty="0">
                <a:solidFill>
                  <a:prstClr val="white"/>
                </a:solidFill>
                <a:latin typeface="Roboto Lt"/>
                <a:cs typeface="Arial" panose="020B0604020202020204" pitchFamily="34" charset="0"/>
              </a:rPr>
              <a:t>Six Regional Public Hearings on Draft Criteria and Draft List of Disadvantaged Criteria </a:t>
            </a:r>
          </a:p>
          <a:p>
            <a:pPr marL="457189" indent="-457189" defTabSz="914377">
              <a:spcAft>
                <a:spcPts val="800"/>
              </a:spcAft>
              <a:buFont typeface="Arial" panose="020B0604020202020204" pitchFamily="34" charset="0"/>
              <a:buChar char="•"/>
            </a:pPr>
            <a:r>
              <a:rPr lang="en-US" sz="1867" dirty="0">
                <a:solidFill>
                  <a:prstClr val="white"/>
                </a:solidFill>
                <a:latin typeface="Roboto Lt"/>
                <a:cs typeface="Arial" panose="020B0604020202020204" pitchFamily="34" charset="0"/>
              </a:rPr>
              <a:t>120-Day Comment Period </a:t>
            </a:r>
          </a:p>
        </p:txBody>
      </p:sp>
      <p:sp>
        <p:nvSpPr>
          <p:cNvPr id="7" name="TextBox 6">
            <a:extLst>
              <a:ext uri="{FF2B5EF4-FFF2-40B4-BE49-F238E27FC236}">
                <a16:creationId xmlns:a16="http://schemas.microsoft.com/office/drawing/2014/main" id="{7302754E-39A7-41A8-A38B-AA305160575A}"/>
              </a:ext>
            </a:extLst>
          </p:cNvPr>
          <p:cNvSpPr txBox="1"/>
          <p:nvPr/>
        </p:nvSpPr>
        <p:spPr>
          <a:xfrm>
            <a:off x="330200" y="2872327"/>
            <a:ext cx="6426200" cy="2944332"/>
          </a:xfrm>
          <a:prstGeom prst="rect">
            <a:avLst/>
          </a:prstGeom>
          <a:noFill/>
        </p:spPr>
        <p:txBody>
          <a:bodyPr wrap="square" rtlCol="0">
            <a:spAutoFit/>
          </a:bodyPr>
          <a:lstStyle/>
          <a:p>
            <a:pPr defTabSz="914377" fontAlgn="base">
              <a:spcAft>
                <a:spcPts val="800"/>
              </a:spcAft>
            </a:pPr>
            <a:r>
              <a:rPr lang="en-US" sz="2133" b="1" dirty="0">
                <a:solidFill>
                  <a:schemeClr val="accent5"/>
                </a:solidFill>
                <a:latin typeface="Roboto Lt"/>
                <a:cs typeface="Arial" panose="020B0604020202020204" pitchFamily="34" charset="0"/>
              </a:rPr>
              <a:t>Criteria:</a:t>
            </a:r>
          </a:p>
          <a:p>
            <a:pPr marL="609585" indent="-609585" defTabSz="914377" fontAlgn="base">
              <a:spcAft>
                <a:spcPts val="800"/>
              </a:spcAft>
              <a:buFont typeface="Arial" panose="020B0604020202020204" pitchFamily="34" charset="0"/>
              <a:buChar char="•"/>
            </a:pPr>
            <a:r>
              <a:rPr lang="en-US" sz="1600" dirty="0">
                <a:solidFill>
                  <a:srgbClr val="646569"/>
                </a:solidFill>
                <a:latin typeface="Roboto Lt"/>
                <a:cs typeface="Arial" panose="020B0604020202020204" pitchFamily="34" charset="0"/>
              </a:rPr>
              <a:t>Areas burdened by cumulative environmental pollution and other hazards that can lead to negative public health effects; </a:t>
            </a:r>
          </a:p>
          <a:p>
            <a:pPr marL="609585" indent="-609585" defTabSz="914377" fontAlgn="base">
              <a:spcAft>
                <a:spcPts val="800"/>
              </a:spcAft>
              <a:buFont typeface="Arial" panose="020B0604020202020204" pitchFamily="34" charset="0"/>
              <a:buChar char="•"/>
            </a:pPr>
            <a:r>
              <a:rPr lang="en-US" sz="1600" dirty="0">
                <a:solidFill>
                  <a:srgbClr val="646569"/>
                </a:solidFill>
                <a:latin typeface="Roboto Lt"/>
                <a:cs typeface="Arial" panose="020B0604020202020204" pitchFamily="34" charset="0"/>
              </a:rPr>
              <a:t>Areas with concentrations of people that are low income, high unemployment, high rent burden, low levels of home ownership, low levels of educational attainment, or members of groups that have historically experienced discrimination on the basis of race or ethnicity; and</a:t>
            </a:r>
          </a:p>
          <a:p>
            <a:pPr marL="609585" indent="-609585" defTabSz="914377" fontAlgn="base">
              <a:spcAft>
                <a:spcPts val="800"/>
              </a:spcAft>
              <a:buFont typeface="Arial" panose="020B0604020202020204" pitchFamily="34" charset="0"/>
              <a:buChar char="•"/>
            </a:pPr>
            <a:r>
              <a:rPr lang="en-US" sz="1600" dirty="0">
                <a:solidFill>
                  <a:srgbClr val="646569"/>
                </a:solidFill>
                <a:latin typeface="Roboto Lt"/>
                <a:cs typeface="Arial" panose="020B0604020202020204" pitchFamily="34" charset="0"/>
              </a:rPr>
              <a:t>Areas vulnerable to the impacts of climate change such as flooding, storm surges, and urban heat island effects.</a:t>
            </a:r>
          </a:p>
        </p:txBody>
      </p:sp>
      <p:sp>
        <p:nvSpPr>
          <p:cNvPr id="6" name="TextBox 5">
            <a:extLst>
              <a:ext uri="{FF2B5EF4-FFF2-40B4-BE49-F238E27FC236}">
                <a16:creationId xmlns:a16="http://schemas.microsoft.com/office/drawing/2014/main" id="{7E618C69-C093-4133-BE17-2BBA820F6D07}"/>
              </a:ext>
            </a:extLst>
          </p:cNvPr>
          <p:cNvSpPr txBox="1"/>
          <p:nvPr/>
        </p:nvSpPr>
        <p:spPr>
          <a:xfrm>
            <a:off x="546958" y="1875998"/>
            <a:ext cx="11523219" cy="1231299"/>
          </a:xfrm>
          <a:prstGeom prst="rect">
            <a:avLst/>
          </a:prstGeom>
          <a:noFill/>
        </p:spPr>
        <p:txBody>
          <a:bodyPr wrap="none" rtlCol="0">
            <a:spAutoFit/>
          </a:bodyPr>
          <a:lstStyle/>
          <a:p>
            <a:pPr defTabSz="914377"/>
            <a:r>
              <a:rPr lang="en-US" sz="1867" dirty="0">
                <a:solidFill>
                  <a:srgbClr val="646569"/>
                </a:solidFill>
                <a:latin typeface="Roboto Lt"/>
              </a:rPr>
              <a:t>Working Group will establish criteria to identify disadvantaged communities for the purposes of co-pollutant </a:t>
            </a:r>
          </a:p>
          <a:p>
            <a:pPr defTabSz="914377"/>
            <a:r>
              <a:rPr lang="en-US" sz="1867" dirty="0">
                <a:solidFill>
                  <a:srgbClr val="646569"/>
                </a:solidFill>
                <a:latin typeface="Roboto Lt"/>
              </a:rPr>
              <a:t>reductions, GHG emissions reductions, regulatory impact statements, and allocation </a:t>
            </a:r>
          </a:p>
          <a:p>
            <a:pPr defTabSz="914377"/>
            <a:r>
              <a:rPr lang="en-US" sz="1867" dirty="0">
                <a:solidFill>
                  <a:srgbClr val="646569"/>
                </a:solidFill>
                <a:latin typeface="Roboto Lt"/>
              </a:rPr>
              <a:t>of benefits associated with State investments.</a:t>
            </a:r>
          </a:p>
          <a:p>
            <a:pPr defTabSz="914377"/>
            <a:endParaRPr lang="en-US" dirty="0">
              <a:solidFill>
                <a:prstClr val="black"/>
              </a:solidFill>
              <a:latin typeface="Calibri" panose="020F0502020204030204"/>
            </a:endParaRPr>
          </a:p>
        </p:txBody>
      </p:sp>
    </p:spTree>
    <p:extLst>
      <p:ext uri="{BB962C8B-B14F-4D97-AF65-F5344CB8AC3E}">
        <p14:creationId xmlns:p14="http://schemas.microsoft.com/office/powerpoint/2010/main" val="712866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5E08AD3-F699-477E-BCF2-11911A702783}"/>
              </a:ext>
            </a:extLst>
          </p:cNvPr>
          <p:cNvPicPr>
            <a:picLocks noChangeAspect="1"/>
          </p:cNvPicPr>
          <p:nvPr/>
        </p:nvPicPr>
        <p:blipFill rotWithShape="1">
          <a:blip r:embed="rId3">
            <a:alphaModFix amt="35000"/>
          </a:blip>
          <a:srcRect t="20753" r="2755" b="19418"/>
          <a:stretch/>
        </p:blipFill>
        <p:spPr>
          <a:xfrm>
            <a:off x="0" y="1875997"/>
            <a:ext cx="12192000" cy="4982003"/>
          </a:xfrm>
          <a:prstGeom prst="rect">
            <a:avLst/>
          </a:prstGeom>
        </p:spPr>
      </p:pic>
      <p:sp>
        <p:nvSpPr>
          <p:cNvPr id="8" name="Rectangle 7">
            <a:extLst>
              <a:ext uri="{FF2B5EF4-FFF2-40B4-BE49-F238E27FC236}">
                <a16:creationId xmlns:a16="http://schemas.microsoft.com/office/drawing/2014/main" id="{1097DAB5-9F15-4921-8762-0C00EC95F45C}"/>
              </a:ext>
            </a:extLst>
          </p:cNvPr>
          <p:cNvSpPr/>
          <p:nvPr/>
        </p:nvSpPr>
        <p:spPr>
          <a:xfrm>
            <a:off x="751840" y="3429000"/>
            <a:ext cx="10515600" cy="1285240"/>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 name="Content Placeholder 2">
            <a:extLst>
              <a:ext uri="{FF2B5EF4-FFF2-40B4-BE49-F238E27FC236}">
                <a16:creationId xmlns:a16="http://schemas.microsoft.com/office/drawing/2014/main" id="{2B28AF95-9DA0-40DB-9086-18E7882573ED}"/>
              </a:ext>
            </a:extLst>
          </p:cNvPr>
          <p:cNvSpPr>
            <a:spLocks noGrp="1"/>
          </p:cNvSpPr>
          <p:nvPr>
            <p:ph idx="4294967295"/>
          </p:nvPr>
        </p:nvSpPr>
        <p:spPr>
          <a:xfrm>
            <a:off x="1090613" y="2135188"/>
            <a:ext cx="11101387" cy="4351337"/>
          </a:xfrm>
        </p:spPr>
        <p:txBody>
          <a:bodyPr vert="horz" lIns="0" tIns="0" rIns="0" bIns="0" rtlCol="0" anchor="t">
            <a:normAutofit/>
          </a:bodyPr>
          <a:lstStyle/>
          <a:p>
            <a:pPr marL="0" indent="0">
              <a:buNone/>
            </a:pPr>
            <a:r>
              <a:rPr lang="en-US" sz="2267" b="1" dirty="0">
                <a:solidFill>
                  <a:srgbClr val="1F3261"/>
                </a:solidFill>
                <a:latin typeface="Roboto" pitchFamily="2" charset="0"/>
                <a:ea typeface="Roboto" pitchFamily="2" charset="0"/>
              </a:rPr>
              <a:t>Invest or direct available and relevant programmatic resources in a manner designed to achieve a goal for disadvantaged communities to receive 40 percent of overall benefits of spending on:</a:t>
            </a:r>
          </a:p>
          <a:p>
            <a:pPr marL="0" indent="0">
              <a:buNone/>
            </a:pPr>
            <a:endParaRPr lang="en-US" sz="2267" b="1" dirty="0">
              <a:latin typeface="Roboto" pitchFamily="2" charset="0"/>
              <a:ea typeface="Roboto" pitchFamily="2" charset="0"/>
            </a:endParaRPr>
          </a:p>
          <a:p>
            <a:pPr lvl="1">
              <a:buClr>
                <a:schemeClr val="bg1"/>
              </a:buClr>
            </a:pPr>
            <a:r>
              <a:rPr lang="en-US" sz="2067" dirty="0">
                <a:solidFill>
                  <a:schemeClr val="bg1"/>
                </a:solidFill>
                <a:latin typeface="Arial"/>
                <a:cs typeface="Arial"/>
              </a:rPr>
              <a:t>Clean energy and energy efficiency programs, projects or investments in the areas of housing, workforce development, pollution reduction, low-income energy assistance, energy, transportation, and economic development </a:t>
            </a:r>
            <a:endParaRPr lang="en-US" sz="2067" dirty="0">
              <a:solidFill>
                <a:schemeClr val="bg1"/>
              </a:solidFill>
            </a:endParaRPr>
          </a:p>
          <a:p>
            <a:pPr marL="0" indent="0">
              <a:spcBef>
                <a:spcPts val="3200"/>
              </a:spcBef>
              <a:buNone/>
            </a:pPr>
            <a:r>
              <a:rPr lang="en-US" sz="2267" b="1" dirty="0">
                <a:solidFill>
                  <a:srgbClr val="1F3261"/>
                </a:solidFill>
              </a:rPr>
              <a:t>Receive no less than 35 percent of the overall benefits of spending on clean energy and energy efficiency programs, projects or investments (does not alter funds already committed).</a:t>
            </a:r>
          </a:p>
          <a:p>
            <a:endParaRPr lang="en-US" dirty="0"/>
          </a:p>
        </p:txBody>
      </p:sp>
      <p:sp>
        <p:nvSpPr>
          <p:cNvPr id="2" name="Title 1">
            <a:extLst>
              <a:ext uri="{FF2B5EF4-FFF2-40B4-BE49-F238E27FC236}">
                <a16:creationId xmlns:a16="http://schemas.microsoft.com/office/drawing/2014/main" id="{7DCC233F-0D87-43C8-A8EF-2333E7C401FA}"/>
              </a:ext>
            </a:extLst>
          </p:cNvPr>
          <p:cNvSpPr>
            <a:spLocks noGrp="1"/>
          </p:cNvSpPr>
          <p:nvPr>
            <p:ph type="title" idx="4294967295"/>
          </p:nvPr>
        </p:nvSpPr>
        <p:spPr>
          <a:xfrm>
            <a:off x="355600" y="550435"/>
            <a:ext cx="10515600" cy="1325562"/>
          </a:xfrm>
        </p:spPr>
        <p:txBody>
          <a:bodyPr/>
          <a:lstStyle/>
          <a:p>
            <a:r>
              <a:rPr lang="en-US" dirty="0"/>
              <a:t>Investing in Climate Justice</a:t>
            </a:r>
          </a:p>
        </p:txBody>
      </p:sp>
    </p:spTree>
    <p:extLst>
      <p:ext uri="{BB962C8B-B14F-4D97-AF65-F5344CB8AC3E}">
        <p14:creationId xmlns:p14="http://schemas.microsoft.com/office/powerpoint/2010/main" val="42451961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B508EC-6A92-4FF3-94E7-795C3BE6C988}"/>
              </a:ext>
            </a:extLst>
          </p:cNvPr>
          <p:cNvSpPr>
            <a:spLocks noGrp="1"/>
          </p:cNvSpPr>
          <p:nvPr>
            <p:ph type="title" idx="4294967295"/>
          </p:nvPr>
        </p:nvSpPr>
        <p:spPr>
          <a:xfrm>
            <a:off x="416560" y="530543"/>
            <a:ext cx="10515600" cy="1325562"/>
          </a:xfrm>
        </p:spPr>
        <p:txBody>
          <a:bodyPr/>
          <a:lstStyle/>
          <a:p>
            <a:r>
              <a:rPr lang="en-US" dirty="0"/>
              <a:t>DEC Value of Carbon Guidance</a:t>
            </a:r>
          </a:p>
        </p:txBody>
      </p:sp>
      <p:sp>
        <p:nvSpPr>
          <p:cNvPr id="4" name="Content Placeholder 1">
            <a:extLst>
              <a:ext uri="{FF2B5EF4-FFF2-40B4-BE49-F238E27FC236}">
                <a16:creationId xmlns:a16="http://schemas.microsoft.com/office/drawing/2014/main" id="{B92C74B9-C44A-413B-8B9B-C2E0492FE245}"/>
              </a:ext>
            </a:extLst>
          </p:cNvPr>
          <p:cNvSpPr txBox="1">
            <a:spLocks/>
          </p:cNvSpPr>
          <p:nvPr/>
        </p:nvSpPr>
        <p:spPr>
          <a:xfrm>
            <a:off x="616689" y="1690578"/>
            <a:ext cx="10207256" cy="4306185"/>
          </a:xfrm>
          <a:prstGeom prst="rect">
            <a:avLst/>
          </a:prstGeom>
        </p:spPr>
        <p:txBody>
          <a:bodyPr vert="horz" lIns="91440" tIns="45720" rIns="91440" bIns="45720" rtlCol="0" anchor="t">
            <a:noAutofit/>
          </a:bodyPr>
          <a:lstStyle>
            <a:lvl1pPr marL="0" indent="0" algn="l" defTabSz="914377" rtl="0" eaLnBrk="1" latinLnBrk="0" hangingPunct="1">
              <a:lnSpc>
                <a:spcPct val="100000"/>
              </a:lnSpc>
              <a:spcBef>
                <a:spcPts val="0"/>
              </a:spcBef>
              <a:spcAft>
                <a:spcPts val="800"/>
              </a:spcAft>
              <a:buFontTx/>
              <a:buNone/>
              <a:defRPr sz="3200" kern="1200">
                <a:solidFill>
                  <a:srgbClr val="646569"/>
                </a:solidFill>
                <a:latin typeface="Arial" panose="020B0604020202020204" pitchFamily="34" charset="0"/>
                <a:ea typeface="+mn-ea"/>
                <a:cs typeface="Arial" panose="020B0604020202020204" pitchFamily="34" charset="0"/>
              </a:defRPr>
            </a:lvl1pPr>
            <a:lvl2pPr marL="228594" indent="-228594" algn="l" defTabSz="914377" rtl="0" eaLnBrk="1" latinLnBrk="0" hangingPunct="1">
              <a:lnSpc>
                <a:spcPct val="100000"/>
              </a:lnSpc>
              <a:spcBef>
                <a:spcPts val="0"/>
              </a:spcBef>
              <a:spcAft>
                <a:spcPts val="800"/>
              </a:spcAft>
              <a:buFont typeface="Arial" panose="020B0604020202020204" pitchFamily="34" charset="0"/>
              <a:buChar char="•"/>
              <a:defRPr sz="3200" kern="1200">
                <a:solidFill>
                  <a:srgbClr val="646569"/>
                </a:solidFill>
                <a:latin typeface="Arial" panose="020B0604020202020204" pitchFamily="34" charset="0"/>
                <a:ea typeface="+mn-ea"/>
                <a:cs typeface="Arial" panose="020B0604020202020204" pitchFamily="34" charset="0"/>
              </a:defRPr>
            </a:lvl2pPr>
            <a:lvl3pPr marL="457189" indent="-228594" algn="l" defTabSz="914377" rtl="0" eaLnBrk="1" latinLnBrk="0" hangingPunct="1">
              <a:lnSpc>
                <a:spcPct val="100000"/>
              </a:lnSpc>
              <a:spcBef>
                <a:spcPts val="0"/>
              </a:spcBef>
              <a:spcAft>
                <a:spcPts val="800"/>
              </a:spcAft>
              <a:buFont typeface="Wingdings" panose="05000000000000000000" pitchFamily="2" charset="2"/>
              <a:buChar char="§"/>
              <a:defRPr sz="3200" kern="1200">
                <a:solidFill>
                  <a:srgbClr val="646569"/>
                </a:solidFill>
                <a:latin typeface="Arial" panose="020B0604020202020204" pitchFamily="34" charset="0"/>
                <a:ea typeface="+mn-ea"/>
                <a:cs typeface="Arial" panose="020B0604020202020204" pitchFamily="34" charset="0"/>
              </a:defRPr>
            </a:lvl3pPr>
            <a:lvl4pPr marL="631810" indent="-171446" algn="l" defTabSz="914377" rtl="0" eaLnBrk="1" latinLnBrk="0" hangingPunct="1">
              <a:lnSpc>
                <a:spcPct val="100000"/>
              </a:lnSpc>
              <a:spcBef>
                <a:spcPts val="0"/>
              </a:spcBef>
              <a:spcAft>
                <a:spcPts val="800"/>
              </a:spcAft>
              <a:buSzPct val="75000"/>
              <a:buFont typeface="Arial" panose="020B0604020202020204" pitchFamily="34" charset="0"/>
              <a:buChar char="•"/>
              <a:defRPr sz="3200" kern="1200">
                <a:solidFill>
                  <a:srgbClr val="646569"/>
                </a:solidFill>
                <a:latin typeface="Arial" panose="020B0604020202020204" pitchFamily="34" charset="0"/>
                <a:ea typeface="+mn-ea"/>
                <a:cs typeface="Arial" panose="020B0604020202020204" pitchFamily="34" charset="0"/>
              </a:defRPr>
            </a:lvl4pPr>
            <a:lvl5pPr marL="800080" indent="-171446" algn="l" defTabSz="914377" rtl="0" eaLnBrk="1" latinLnBrk="0" hangingPunct="1">
              <a:lnSpc>
                <a:spcPct val="100000"/>
              </a:lnSpc>
              <a:spcBef>
                <a:spcPts val="0"/>
              </a:spcBef>
              <a:spcAft>
                <a:spcPts val="800"/>
              </a:spcAft>
              <a:buSzPct val="75000"/>
              <a:buFont typeface="Wingdings" panose="05000000000000000000" pitchFamily="2" charset="2"/>
              <a:buChar char="§"/>
              <a:defRPr sz="3200" kern="1200">
                <a:solidFill>
                  <a:srgbClr val="646569"/>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13" indent="-274313">
              <a:lnSpc>
                <a:spcPct val="90000"/>
              </a:lnSpc>
              <a:spcBef>
                <a:spcPts val="1200"/>
              </a:spcBef>
              <a:spcAft>
                <a:spcPts val="0"/>
              </a:spcAft>
              <a:buClr>
                <a:srgbClr val="63666A"/>
              </a:buClr>
              <a:buFont typeface="Arial" panose="020B0604020202020204" pitchFamily="34" charset="0"/>
              <a:buChar char="&gt;"/>
            </a:pPr>
            <a:r>
              <a:rPr lang="en-US" sz="1800" dirty="0">
                <a:solidFill>
                  <a:srgbClr val="63666A"/>
                </a:solidFill>
                <a:latin typeface="Roboto Lt"/>
                <a:cs typeface="Arial"/>
              </a:rPr>
              <a:t>The CLCPA directed DEC to establish a value of carbon for use by State agencies (Section 75-0113) to aid decision-making and assessment of the value of actions to reduce greenhouse gas emissions.  </a:t>
            </a:r>
          </a:p>
          <a:p>
            <a:pPr marL="274313" indent="-274313">
              <a:lnSpc>
                <a:spcPct val="90000"/>
              </a:lnSpc>
              <a:spcBef>
                <a:spcPts val="1200"/>
              </a:spcBef>
              <a:spcAft>
                <a:spcPts val="0"/>
              </a:spcAft>
              <a:buClr>
                <a:srgbClr val="63666A"/>
              </a:buClr>
              <a:buFont typeface="Arial" panose="020B0604020202020204" pitchFamily="34" charset="0"/>
              <a:buChar char="&gt;"/>
            </a:pPr>
            <a:r>
              <a:rPr lang="en-US" sz="1800" dirty="0">
                <a:solidFill>
                  <a:srgbClr val="63666A"/>
                </a:solidFill>
                <a:latin typeface="Roboto Lt"/>
                <a:cs typeface="Arial"/>
              </a:rPr>
              <a:t>Guidance issued in December 2020 provides background on different ways to value greenhouse gas emissions reductions: damages approach and marginal abatement cost</a:t>
            </a:r>
          </a:p>
          <a:p>
            <a:pPr marL="274313" indent="-274313">
              <a:lnSpc>
                <a:spcPct val="90000"/>
              </a:lnSpc>
              <a:spcBef>
                <a:spcPts val="1200"/>
              </a:spcBef>
              <a:spcAft>
                <a:spcPts val="0"/>
              </a:spcAft>
              <a:buClr>
                <a:srgbClr val="63666A"/>
              </a:buClr>
              <a:buFont typeface="Arial" panose="020B0604020202020204" pitchFamily="34" charset="0"/>
              <a:buChar char="&gt;"/>
            </a:pPr>
            <a:r>
              <a:rPr lang="en-US" sz="1800" dirty="0">
                <a:solidFill>
                  <a:srgbClr val="63666A"/>
                </a:solidFill>
                <a:latin typeface="Roboto Lt"/>
                <a:cs typeface="Arial"/>
              </a:rPr>
              <a:t>Considers a range of discount rates, including zero</a:t>
            </a:r>
          </a:p>
          <a:p>
            <a:pPr marL="548626" lvl="1" indent="-274313">
              <a:spcAft>
                <a:spcPts val="0"/>
              </a:spcAft>
              <a:buClr>
                <a:srgbClr val="63666A"/>
              </a:buClr>
            </a:pPr>
            <a:r>
              <a:rPr lang="en-US" sz="1800" dirty="0">
                <a:solidFill>
                  <a:srgbClr val="63666A"/>
                </a:solidFill>
                <a:latin typeface="Roboto Lt"/>
                <a:cs typeface="Arial"/>
              </a:rPr>
              <a:t>Recommends 1%-3% ($406-$51 per ton of CO2 in 2020 dollars)</a:t>
            </a:r>
          </a:p>
          <a:p>
            <a:pPr marL="548626" lvl="1" indent="-274313">
              <a:spcAft>
                <a:spcPts val="0"/>
              </a:spcAft>
              <a:buClr>
                <a:srgbClr val="63666A"/>
              </a:buClr>
            </a:pPr>
            <a:r>
              <a:rPr lang="en-US" sz="1800" dirty="0">
                <a:solidFill>
                  <a:srgbClr val="63666A"/>
                </a:solidFill>
                <a:latin typeface="Roboto Lt"/>
                <a:cs typeface="Arial"/>
              </a:rPr>
              <a:t>Central value of 2% ($121 per ton of CO2 in 2020 dollars)</a:t>
            </a:r>
          </a:p>
          <a:p>
            <a:pPr marL="274313" indent="-274313">
              <a:lnSpc>
                <a:spcPct val="90000"/>
              </a:lnSpc>
              <a:spcBef>
                <a:spcPts val="1200"/>
              </a:spcBef>
              <a:spcAft>
                <a:spcPts val="0"/>
              </a:spcAft>
              <a:buClr>
                <a:srgbClr val="63666A"/>
              </a:buClr>
              <a:buFont typeface="Arial" panose="020B0604020202020204" pitchFamily="34" charset="0"/>
              <a:buChar char="&gt;"/>
            </a:pPr>
            <a:r>
              <a:rPr lang="en-US" sz="1800" dirty="0">
                <a:solidFill>
                  <a:srgbClr val="63666A"/>
                </a:solidFill>
                <a:latin typeface="Roboto Lt"/>
                <a:cs typeface="Arial"/>
              </a:rPr>
              <a:t>Discusses how to value non-CO2 greenhouse gases</a:t>
            </a:r>
          </a:p>
          <a:p>
            <a:pPr marL="548626" lvl="1" indent="-274313">
              <a:spcAft>
                <a:spcPts val="0"/>
              </a:spcAft>
              <a:buClr>
                <a:srgbClr val="63666A"/>
              </a:buClr>
            </a:pPr>
            <a:r>
              <a:rPr lang="en-US" sz="1800" dirty="0">
                <a:solidFill>
                  <a:srgbClr val="63666A"/>
                </a:solidFill>
                <a:latin typeface="Roboto Lt"/>
                <a:cs typeface="Arial"/>
              </a:rPr>
              <a:t>Values are provided for CO2, NO2 and CH4, as per IWG </a:t>
            </a:r>
          </a:p>
          <a:p>
            <a:pPr marL="274313" indent="-274313">
              <a:lnSpc>
                <a:spcPct val="90000"/>
              </a:lnSpc>
              <a:spcBef>
                <a:spcPts val="1200"/>
              </a:spcBef>
              <a:spcAft>
                <a:spcPts val="0"/>
              </a:spcAft>
              <a:buClr>
                <a:srgbClr val="63666A"/>
              </a:buClr>
              <a:buFont typeface="Arial" panose="020B0604020202020204" pitchFamily="34" charset="0"/>
              <a:buChar char="&gt;"/>
            </a:pPr>
            <a:r>
              <a:rPr lang="en-US" sz="1800" dirty="0">
                <a:solidFill>
                  <a:srgbClr val="63666A"/>
                </a:solidFill>
                <a:latin typeface="Roboto Lt"/>
                <a:cs typeface="Arial"/>
              </a:rPr>
              <a:t>Details specific considerations for State agencies on how to use a damages-based approach</a:t>
            </a:r>
          </a:p>
          <a:p>
            <a:pPr marL="274313" indent="-274313">
              <a:lnSpc>
                <a:spcPct val="90000"/>
              </a:lnSpc>
              <a:spcBef>
                <a:spcPts val="1200"/>
              </a:spcBef>
              <a:spcAft>
                <a:spcPts val="0"/>
              </a:spcAft>
              <a:buClr>
                <a:srgbClr val="63666A"/>
              </a:buClr>
              <a:buFont typeface="Arial" panose="020B0604020202020204" pitchFamily="34" charset="0"/>
              <a:buChar char="&gt;"/>
            </a:pPr>
            <a:r>
              <a:rPr lang="en-US" sz="1800" b="1" dirty="0">
                <a:solidFill>
                  <a:schemeClr val="accent1">
                    <a:lumMod val="50000"/>
                  </a:schemeClr>
                </a:solidFill>
                <a:latin typeface="Roboto Lt"/>
                <a:cs typeface="Arial"/>
              </a:rPr>
              <a:t>This guidance is not a regulation and does not set a carbon price nor impose any fees.</a:t>
            </a:r>
          </a:p>
          <a:p>
            <a:endParaRPr lang="en-US" sz="1800" dirty="0"/>
          </a:p>
        </p:txBody>
      </p:sp>
    </p:spTree>
    <p:extLst>
      <p:ext uri="{BB962C8B-B14F-4D97-AF65-F5344CB8AC3E}">
        <p14:creationId xmlns:p14="http://schemas.microsoft.com/office/powerpoint/2010/main" val="3062577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0CC66CF-F498-4BD7-A321-E3E41DAAB7D5}"/>
              </a:ext>
            </a:extLst>
          </p:cNvPr>
          <p:cNvSpPr>
            <a:spLocks noGrp="1"/>
          </p:cNvSpPr>
          <p:nvPr>
            <p:ph idx="4294967295"/>
          </p:nvPr>
        </p:nvSpPr>
        <p:spPr>
          <a:xfrm>
            <a:off x="470853" y="1820228"/>
            <a:ext cx="11101387" cy="4583112"/>
          </a:xfrm>
        </p:spPr>
        <p:txBody>
          <a:bodyPr>
            <a:normAutofit/>
          </a:bodyPr>
          <a:lstStyle/>
          <a:p>
            <a:pPr marL="0" indent="0">
              <a:buNone/>
            </a:pPr>
            <a:r>
              <a:rPr lang="en-US" sz="2000" b="1" dirty="0">
                <a:solidFill>
                  <a:schemeClr val="accent5"/>
                </a:solidFill>
                <a:latin typeface="Roboto Lt"/>
              </a:rPr>
              <a:t>6 NYCRR Part 494: NY “SNAP” Rule</a:t>
            </a:r>
          </a:p>
          <a:p>
            <a:pPr marL="685794" lvl="1" indent="-457200"/>
            <a:r>
              <a:rPr lang="en-US" sz="2000" dirty="0">
                <a:latin typeface="Roboto Lt"/>
              </a:rPr>
              <a:t>NY joined US Climate Alliance States in adopting EPA SNAP Rules 20 and 21. Went into effect January 1, 2021.</a:t>
            </a:r>
          </a:p>
          <a:p>
            <a:pPr marL="685794" lvl="1" indent="-457200"/>
            <a:r>
              <a:rPr lang="en-US" sz="2000" dirty="0">
                <a:latin typeface="Roboto Lt"/>
              </a:rPr>
              <a:t>Adopts EPA provisions partially vacated under Trump Administration</a:t>
            </a:r>
          </a:p>
          <a:p>
            <a:pPr marL="685794" lvl="1" indent="-457200"/>
            <a:r>
              <a:rPr lang="en-US" sz="2000" dirty="0">
                <a:latin typeface="Roboto Lt"/>
              </a:rPr>
              <a:t>Prohibits specific HFCs in certain refrigerants, aerosol propellants, and foam-blowing agents end uses</a:t>
            </a:r>
          </a:p>
          <a:p>
            <a:pPr marL="0" indent="0">
              <a:buNone/>
            </a:pPr>
            <a:r>
              <a:rPr lang="en-US" sz="2000" b="1" dirty="0">
                <a:solidFill>
                  <a:schemeClr val="accent5"/>
                </a:solidFill>
                <a:latin typeface="Roboto Lt"/>
              </a:rPr>
              <a:t>NYSDEC is taking input on</a:t>
            </a:r>
            <a:r>
              <a:rPr lang="en-US" sz="2000" dirty="0">
                <a:solidFill>
                  <a:schemeClr val="accent5"/>
                </a:solidFill>
                <a:latin typeface="Roboto Lt"/>
              </a:rPr>
              <a:t>:</a:t>
            </a:r>
          </a:p>
          <a:p>
            <a:pPr marL="685794" lvl="1" indent="-457200"/>
            <a:r>
              <a:rPr lang="en-US" sz="2000" dirty="0">
                <a:latin typeface="Roboto Lt"/>
              </a:rPr>
              <a:t>Next steps for Part 494, other policies and programs</a:t>
            </a:r>
          </a:p>
          <a:p>
            <a:pPr marL="685794" lvl="1" indent="-457200"/>
            <a:r>
              <a:rPr lang="en-US" sz="2000" dirty="0">
                <a:latin typeface="Roboto Lt"/>
              </a:rPr>
              <a:t>HFC emissions accounting and forecasting</a:t>
            </a:r>
          </a:p>
          <a:p>
            <a:pPr marL="685794" lvl="1" indent="-457200"/>
            <a:r>
              <a:rPr lang="en-US" sz="2000" dirty="0">
                <a:latin typeface="Roboto Lt"/>
              </a:rPr>
              <a:t>Aligning with other states and EPA/Kigali</a:t>
            </a:r>
          </a:p>
        </p:txBody>
      </p:sp>
      <p:sp>
        <p:nvSpPr>
          <p:cNvPr id="2" name="Title 1">
            <a:extLst>
              <a:ext uri="{FF2B5EF4-FFF2-40B4-BE49-F238E27FC236}">
                <a16:creationId xmlns:a16="http://schemas.microsoft.com/office/drawing/2014/main" id="{C039FB6B-7684-4069-9AAE-93ABC3440900}"/>
              </a:ext>
            </a:extLst>
          </p:cNvPr>
          <p:cNvSpPr>
            <a:spLocks noGrp="1"/>
          </p:cNvSpPr>
          <p:nvPr>
            <p:ph type="title" idx="4294967295"/>
          </p:nvPr>
        </p:nvSpPr>
        <p:spPr>
          <a:xfrm>
            <a:off x="375920" y="591503"/>
            <a:ext cx="10515600" cy="1325562"/>
          </a:xfrm>
        </p:spPr>
        <p:txBody>
          <a:bodyPr/>
          <a:lstStyle/>
          <a:p>
            <a:r>
              <a:rPr lang="en-US" dirty="0"/>
              <a:t>Limiting HFC Emissions</a:t>
            </a:r>
          </a:p>
        </p:txBody>
      </p:sp>
    </p:spTree>
    <p:extLst>
      <p:ext uri="{BB962C8B-B14F-4D97-AF65-F5344CB8AC3E}">
        <p14:creationId xmlns:p14="http://schemas.microsoft.com/office/powerpoint/2010/main" val="180665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8D6A78-52EB-4A27-8F7E-F50E976AD5D4}"/>
              </a:ext>
            </a:extLst>
          </p:cNvPr>
          <p:cNvSpPr>
            <a:spLocks noGrp="1"/>
          </p:cNvSpPr>
          <p:nvPr>
            <p:ph idx="4294967295"/>
          </p:nvPr>
        </p:nvSpPr>
        <p:spPr>
          <a:xfrm>
            <a:off x="447040" y="1917065"/>
            <a:ext cx="11101387" cy="3965575"/>
          </a:xfrm>
        </p:spPr>
        <p:txBody>
          <a:bodyPr>
            <a:normAutofit fontScale="77500" lnSpcReduction="20000"/>
          </a:bodyPr>
          <a:lstStyle/>
          <a:p>
            <a:pPr marL="0" indent="0">
              <a:buNone/>
            </a:pPr>
            <a:r>
              <a:rPr lang="en-US" b="1" dirty="0">
                <a:solidFill>
                  <a:schemeClr val="accent5"/>
                </a:solidFill>
                <a:latin typeface="Roboto Lt"/>
              </a:rPr>
              <a:t>Proposed 6 NYCRR Part 203: Oil and Natural Gas Sector</a:t>
            </a:r>
          </a:p>
          <a:p>
            <a:pPr lvl="1"/>
            <a:r>
              <a:rPr lang="en-US" dirty="0">
                <a:latin typeface="Roboto Lt"/>
              </a:rPr>
              <a:t>Proposed in the State Register 5/12/2021, Comments due 7/26/2021, Hearings on 7/20/2021</a:t>
            </a:r>
          </a:p>
          <a:p>
            <a:pPr lvl="1"/>
            <a:r>
              <a:rPr lang="en-US" dirty="0">
                <a:latin typeface="Roboto Lt"/>
              </a:rPr>
              <a:t>Reduce methane &amp; volatile organic compound emissions from the oil and natural gas sector including wells, gathering, transmission, storage and meters upstream of the city gate (i.e. not distribution)</a:t>
            </a:r>
          </a:p>
          <a:p>
            <a:pPr lvl="1"/>
            <a:r>
              <a:rPr lang="en-US" dirty="0">
                <a:latin typeface="Roboto Lt"/>
              </a:rPr>
              <a:t>Significantly reduces, and in many instances prohibits, the venting of natural gas to the atmosphere at wells, compressor stations, storage sites, and metering and regulating stations</a:t>
            </a:r>
          </a:p>
          <a:p>
            <a:pPr lvl="1"/>
            <a:r>
              <a:rPr lang="en-US" dirty="0">
                <a:latin typeface="Roboto Lt"/>
              </a:rPr>
              <a:t>Contains rigorous leak detection and repair requirements for oil and gas infrastructure</a:t>
            </a:r>
          </a:p>
          <a:p>
            <a:endParaRPr lang="en-US" dirty="0"/>
          </a:p>
        </p:txBody>
      </p:sp>
      <p:sp>
        <p:nvSpPr>
          <p:cNvPr id="3" name="Title 2">
            <a:extLst>
              <a:ext uri="{FF2B5EF4-FFF2-40B4-BE49-F238E27FC236}">
                <a16:creationId xmlns:a16="http://schemas.microsoft.com/office/drawing/2014/main" id="{91B3B34A-1217-477B-ABF4-A30053D4D019}"/>
              </a:ext>
            </a:extLst>
          </p:cNvPr>
          <p:cNvSpPr>
            <a:spLocks noGrp="1"/>
          </p:cNvSpPr>
          <p:nvPr>
            <p:ph type="title" idx="4294967295"/>
          </p:nvPr>
        </p:nvSpPr>
        <p:spPr>
          <a:xfrm>
            <a:off x="447040" y="591503"/>
            <a:ext cx="10515600" cy="1325562"/>
          </a:xfrm>
        </p:spPr>
        <p:txBody>
          <a:bodyPr/>
          <a:lstStyle/>
          <a:p>
            <a:r>
              <a:rPr lang="en-US" dirty="0"/>
              <a:t>Proposal re oil &amp; gas emissions</a:t>
            </a:r>
          </a:p>
        </p:txBody>
      </p:sp>
    </p:spTree>
    <p:extLst>
      <p:ext uri="{BB962C8B-B14F-4D97-AF65-F5344CB8AC3E}">
        <p14:creationId xmlns:p14="http://schemas.microsoft.com/office/powerpoint/2010/main" val="2704682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59E5B9-2FF7-4568-8354-D6DC9CB809A2}"/>
              </a:ext>
            </a:extLst>
          </p:cNvPr>
          <p:cNvSpPr>
            <a:spLocks noGrp="1"/>
          </p:cNvSpPr>
          <p:nvPr>
            <p:ph type="title"/>
          </p:nvPr>
        </p:nvSpPr>
        <p:spPr>
          <a:xfrm>
            <a:off x="510209" y="1309342"/>
            <a:ext cx="5304182" cy="3859006"/>
          </a:xfrm>
          <a:prstGeom prst="rect">
            <a:avLst/>
          </a:prstGeom>
        </p:spPr>
        <p:txBody>
          <a:bodyPr/>
          <a:lstStyle/>
          <a:p>
            <a:r>
              <a:rPr lang="en-US" dirty="0"/>
              <a:t>Thank You</a:t>
            </a:r>
          </a:p>
        </p:txBody>
      </p:sp>
      <p:sp>
        <p:nvSpPr>
          <p:cNvPr id="2" name="Text Placeholder 1">
            <a:extLst>
              <a:ext uri="{FF2B5EF4-FFF2-40B4-BE49-F238E27FC236}">
                <a16:creationId xmlns:a16="http://schemas.microsoft.com/office/drawing/2014/main" id="{939BC1D8-583B-4A10-9493-0B53D2A80864}"/>
              </a:ext>
            </a:extLst>
          </p:cNvPr>
          <p:cNvSpPr>
            <a:spLocks noGrp="1"/>
          </p:cNvSpPr>
          <p:nvPr>
            <p:ph type="body" sz="quarter" idx="12"/>
          </p:nvPr>
        </p:nvSpPr>
        <p:spPr>
          <a:xfrm>
            <a:off x="5140960" y="1023385"/>
            <a:ext cx="6722151" cy="4144963"/>
          </a:xfrm>
        </p:spPr>
        <p:txBody>
          <a:bodyPr/>
          <a:lstStyle/>
          <a:p>
            <a:endParaRPr lang="en-US" sz="3200" dirty="0"/>
          </a:p>
        </p:txBody>
      </p:sp>
    </p:spTree>
    <p:extLst>
      <p:ext uri="{BB962C8B-B14F-4D97-AF65-F5344CB8AC3E}">
        <p14:creationId xmlns:p14="http://schemas.microsoft.com/office/powerpoint/2010/main" val="4205941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8FFDBDC-6420-497B-B5B5-E8EEE6DB10CD}"/>
              </a:ext>
            </a:extLst>
          </p:cNvPr>
          <p:cNvSpPr/>
          <p:nvPr/>
        </p:nvSpPr>
        <p:spPr>
          <a:xfrm>
            <a:off x="955040" y="2814320"/>
            <a:ext cx="5811520" cy="1737360"/>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 name="Content Placeholder 2">
            <a:extLst>
              <a:ext uri="{FF2B5EF4-FFF2-40B4-BE49-F238E27FC236}">
                <a16:creationId xmlns:a16="http://schemas.microsoft.com/office/drawing/2014/main" id="{655A557F-D7B4-40FE-891C-385FFBCA72A5}"/>
              </a:ext>
            </a:extLst>
          </p:cNvPr>
          <p:cNvSpPr>
            <a:spLocks noGrp="1"/>
          </p:cNvSpPr>
          <p:nvPr>
            <p:ph idx="4294967295"/>
          </p:nvPr>
        </p:nvSpPr>
        <p:spPr>
          <a:xfrm>
            <a:off x="0" y="2135188"/>
            <a:ext cx="6580188" cy="4351337"/>
          </a:xfrm>
          <a:noFill/>
        </p:spPr>
        <p:txBody>
          <a:bodyPr>
            <a:normAutofit fontScale="85000" lnSpcReduction="10000"/>
          </a:bodyPr>
          <a:lstStyle/>
          <a:p>
            <a:pPr marL="457189" indent="-457189">
              <a:lnSpc>
                <a:spcPct val="120000"/>
              </a:lnSpc>
              <a:buFont typeface="Arial" panose="020B0604020202020204" pitchFamily="34" charset="0"/>
              <a:buChar char="•"/>
            </a:pPr>
            <a:r>
              <a:rPr lang="en-US" sz="2400" dirty="0">
                <a:solidFill>
                  <a:schemeClr val="bg2">
                    <a:lumMod val="50000"/>
                  </a:schemeClr>
                </a:solidFill>
                <a:latin typeface="Roboto Lt"/>
              </a:rPr>
              <a:t>Among the most aggressive greenhouse gas reduction goals of any major economy: </a:t>
            </a:r>
            <a:r>
              <a:rPr lang="en-US" sz="2400" dirty="0">
                <a:solidFill>
                  <a:schemeClr val="bg2">
                    <a:lumMod val="50000"/>
                  </a:schemeClr>
                </a:solidFill>
              </a:rPr>
              <a:t>​</a:t>
            </a:r>
          </a:p>
          <a:p>
            <a:pPr marL="457189" indent="-457189">
              <a:buFont typeface="Arial" panose="020B0604020202020204" pitchFamily="34" charset="0"/>
              <a:buChar char="•"/>
            </a:pPr>
            <a:endParaRPr lang="en-US" sz="2400" dirty="0">
              <a:solidFill>
                <a:schemeClr val="bg2">
                  <a:lumMod val="50000"/>
                </a:schemeClr>
              </a:solidFill>
              <a:latin typeface="Roboto"/>
            </a:endParaRPr>
          </a:p>
          <a:p>
            <a:pPr marL="1088998" lvl="3" indent="-457189"/>
            <a:r>
              <a:rPr lang="en-US" sz="2400" dirty="0">
                <a:solidFill>
                  <a:schemeClr val="bg1"/>
                </a:solidFill>
                <a:latin typeface="Roboto"/>
              </a:rPr>
              <a:t>40% by 2030, 85% by 2050, carbon neutrality ​</a:t>
            </a:r>
          </a:p>
          <a:p>
            <a:pPr marL="1088998" lvl="3" indent="-457189"/>
            <a:r>
              <a:rPr lang="en-US" sz="2400" dirty="0">
                <a:solidFill>
                  <a:schemeClr val="bg1"/>
                </a:solidFill>
                <a:latin typeface="Roboto"/>
              </a:rPr>
              <a:t>70% renewable energy by 2030</a:t>
            </a:r>
          </a:p>
          <a:p>
            <a:pPr marL="1088998" lvl="3" indent="-457189"/>
            <a:r>
              <a:rPr lang="en-US" sz="2400" dirty="0">
                <a:solidFill>
                  <a:schemeClr val="bg1"/>
                </a:solidFill>
                <a:latin typeface="Roboto"/>
              </a:rPr>
              <a:t>100% zero-carbon electricity by 2040​</a:t>
            </a:r>
            <a:br>
              <a:rPr lang="en-US" sz="2400" dirty="0">
                <a:solidFill>
                  <a:schemeClr val="bg2">
                    <a:lumMod val="50000"/>
                  </a:schemeClr>
                </a:solidFill>
              </a:rPr>
            </a:br>
            <a:endParaRPr lang="en-US" sz="2400" dirty="0">
              <a:solidFill>
                <a:schemeClr val="bg2">
                  <a:lumMod val="50000"/>
                </a:schemeClr>
              </a:solidFill>
            </a:endParaRPr>
          </a:p>
          <a:p>
            <a:pPr marL="457189" indent="-457189">
              <a:buFont typeface="Arial" panose="020B0604020202020204" pitchFamily="34" charset="0"/>
              <a:buChar char="•"/>
            </a:pPr>
            <a:r>
              <a:rPr lang="en-US" sz="2400" dirty="0">
                <a:solidFill>
                  <a:schemeClr val="bg2">
                    <a:lumMod val="50000"/>
                  </a:schemeClr>
                </a:solidFill>
                <a:latin typeface="Roboto Lt"/>
              </a:rPr>
              <a:t>Codifies clean energy targets​</a:t>
            </a:r>
          </a:p>
          <a:p>
            <a:pPr marL="457189" indent="-457189">
              <a:buFont typeface="Arial" panose="020B0604020202020204" pitchFamily="34" charset="0"/>
              <a:buChar char="•"/>
            </a:pPr>
            <a:r>
              <a:rPr lang="en-US" sz="2400" dirty="0">
                <a:solidFill>
                  <a:schemeClr val="bg2">
                    <a:lumMod val="50000"/>
                  </a:schemeClr>
                </a:solidFill>
                <a:latin typeface="Roboto Lt"/>
              </a:rPr>
              <a:t>First statutory Climate Action Council</a:t>
            </a:r>
            <a:r>
              <a:rPr lang="en-US" sz="2400" dirty="0">
                <a:solidFill>
                  <a:schemeClr val="bg1"/>
                </a:solidFill>
                <a:latin typeface="Roboto Lt"/>
              </a:rPr>
              <a:t> </a:t>
            </a:r>
          </a:p>
          <a:p>
            <a:pPr marL="457189" indent="-457189">
              <a:buFont typeface="Arial" panose="020B0604020202020204" pitchFamily="34" charset="0"/>
              <a:buChar char="•"/>
            </a:pPr>
            <a:r>
              <a:rPr lang="en-US" sz="2400" dirty="0">
                <a:solidFill>
                  <a:schemeClr val="bg2">
                    <a:lumMod val="50000"/>
                  </a:schemeClr>
                </a:solidFill>
                <a:latin typeface="Roboto Lt"/>
              </a:rPr>
              <a:t>Commitments to environmental justice and just transition</a:t>
            </a:r>
          </a:p>
          <a:p>
            <a:pPr marL="457189" indent="-457189">
              <a:buFont typeface="Arial" panose="020B0604020202020204" pitchFamily="34" charset="0"/>
              <a:buChar char="•"/>
            </a:pPr>
            <a:r>
              <a:rPr lang="en-US" sz="2400" dirty="0">
                <a:solidFill>
                  <a:schemeClr val="bg1"/>
                </a:solidFill>
              </a:rPr>
              <a:t> they want to see. What is their vision or plan </a:t>
            </a:r>
          </a:p>
          <a:p>
            <a:pPr marL="457189" indent="-457189">
              <a:buFont typeface="Arial" panose="020B0604020202020204" pitchFamily="34" charset="0"/>
              <a:buChar char="•"/>
            </a:pPr>
            <a:endParaRPr lang="en-US" sz="3467" dirty="0">
              <a:solidFill>
                <a:schemeClr val="bg1"/>
              </a:solidFill>
            </a:endParaRPr>
          </a:p>
          <a:p>
            <a:endParaRPr lang="en-US" dirty="0">
              <a:solidFill>
                <a:schemeClr val="bg1"/>
              </a:solidFill>
            </a:endParaRPr>
          </a:p>
          <a:p>
            <a:endParaRPr lang="en-US" dirty="0"/>
          </a:p>
        </p:txBody>
      </p:sp>
      <p:sp>
        <p:nvSpPr>
          <p:cNvPr id="2" name="Title 1">
            <a:extLst>
              <a:ext uri="{FF2B5EF4-FFF2-40B4-BE49-F238E27FC236}">
                <a16:creationId xmlns:a16="http://schemas.microsoft.com/office/drawing/2014/main" id="{17BB511A-5249-4F7B-AF54-BB40C1867D75}"/>
              </a:ext>
            </a:extLst>
          </p:cNvPr>
          <p:cNvSpPr>
            <a:spLocks noGrp="1"/>
          </p:cNvSpPr>
          <p:nvPr>
            <p:ph type="title" idx="4294967295"/>
          </p:nvPr>
        </p:nvSpPr>
        <p:spPr>
          <a:xfrm>
            <a:off x="341906" y="550863"/>
            <a:ext cx="10515600" cy="1325562"/>
          </a:xfrm>
        </p:spPr>
        <p:txBody>
          <a:bodyPr/>
          <a:lstStyle/>
          <a:p>
            <a:r>
              <a:rPr lang="en-US" dirty="0"/>
              <a:t>Climate Leadership and Community Protection Act</a:t>
            </a:r>
          </a:p>
        </p:txBody>
      </p:sp>
      <p:pic>
        <p:nvPicPr>
          <p:cNvPr id="5" name="Picture 4">
            <a:extLst>
              <a:ext uri="{FF2B5EF4-FFF2-40B4-BE49-F238E27FC236}">
                <a16:creationId xmlns:a16="http://schemas.microsoft.com/office/drawing/2014/main" id="{97110DCF-619A-4266-969D-76A0DC89570E}"/>
              </a:ext>
            </a:extLst>
          </p:cNvPr>
          <p:cNvPicPr>
            <a:picLocks noChangeAspect="1"/>
          </p:cNvPicPr>
          <p:nvPr/>
        </p:nvPicPr>
        <p:blipFill rotWithShape="1">
          <a:blip r:embed="rId3"/>
          <a:srcRect r="3277"/>
          <a:stretch/>
        </p:blipFill>
        <p:spPr>
          <a:xfrm>
            <a:off x="7696523" y="2135731"/>
            <a:ext cx="3948520" cy="37570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35222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B35F1-863F-4323-BC85-6337FA59FFA9}"/>
              </a:ext>
            </a:extLst>
          </p:cNvPr>
          <p:cNvSpPr>
            <a:spLocks noGrp="1"/>
          </p:cNvSpPr>
          <p:nvPr>
            <p:ph type="title" idx="4294967295"/>
          </p:nvPr>
        </p:nvSpPr>
        <p:spPr>
          <a:xfrm>
            <a:off x="355600" y="550435"/>
            <a:ext cx="10515600" cy="1325562"/>
          </a:xfrm>
        </p:spPr>
        <p:txBody>
          <a:bodyPr/>
          <a:lstStyle/>
          <a:p>
            <a:r>
              <a:rPr lang="en-US" dirty="0"/>
              <a:t>Scoping Plan </a:t>
            </a:r>
          </a:p>
        </p:txBody>
      </p:sp>
      <p:sp>
        <p:nvSpPr>
          <p:cNvPr id="3" name="Content Placeholder 4">
            <a:extLst>
              <a:ext uri="{FF2B5EF4-FFF2-40B4-BE49-F238E27FC236}">
                <a16:creationId xmlns:a16="http://schemas.microsoft.com/office/drawing/2014/main" id="{30A096FE-00A3-40E5-8EC5-79AEC4C2627E}"/>
              </a:ext>
            </a:extLst>
          </p:cNvPr>
          <p:cNvSpPr txBox="1">
            <a:spLocks/>
          </p:cNvSpPr>
          <p:nvPr/>
        </p:nvSpPr>
        <p:spPr>
          <a:xfrm>
            <a:off x="355600" y="1875997"/>
            <a:ext cx="11480800" cy="4636563"/>
          </a:xfrm>
          <a:prstGeom prst="rect">
            <a:avLst/>
          </a:prstGeom>
        </p:spPr>
        <p:txBody>
          <a:bodyPr/>
          <a:lstStyle>
            <a:lvl1pPr marL="0" indent="0" algn="l" defTabSz="685800" rtl="0" eaLnBrk="1" latinLnBrk="0" hangingPunct="1">
              <a:lnSpc>
                <a:spcPct val="100000"/>
              </a:lnSpc>
              <a:spcBef>
                <a:spcPts val="0"/>
              </a:spcBef>
              <a:spcAft>
                <a:spcPts val="600"/>
              </a:spcAft>
              <a:buFontTx/>
              <a:buNone/>
              <a:defRPr sz="2400" kern="1200">
                <a:solidFill>
                  <a:srgbClr val="646569"/>
                </a:solidFill>
                <a:latin typeface="Arial" panose="020B0604020202020204" pitchFamily="34" charset="0"/>
                <a:ea typeface="+mn-ea"/>
                <a:cs typeface="Arial" panose="020B0604020202020204" pitchFamily="34" charset="0"/>
              </a:defRPr>
            </a:lvl1pPr>
            <a:lvl2pPr marL="171450" indent="-171450" algn="l" defTabSz="685800" rtl="0" eaLnBrk="1" latinLnBrk="0" hangingPunct="1">
              <a:lnSpc>
                <a:spcPct val="100000"/>
              </a:lnSpc>
              <a:spcBef>
                <a:spcPts val="0"/>
              </a:spcBef>
              <a:spcAft>
                <a:spcPts val="600"/>
              </a:spcAft>
              <a:buFont typeface="Arial" panose="020B0604020202020204" pitchFamily="34" charset="0"/>
              <a:buChar char="•"/>
              <a:defRPr sz="2400" kern="1200">
                <a:solidFill>
                  <a:srgbClr val="646569"/>
                </a:solidFill>
                <a:latin typeface="Arial" panose="020B0604020202020204" pitchFamily="34" charset="0"/>
                <a:ea typeface="+mn-ea"/>
                <a:cs typeface="Arial" panose="020B0604020202020204" pitchFamily="34" charset="0"/>
              </a:defRPr>
            </a:lvl2pPr>
            <a:lvl3pPr marL="342900" indent="-171450" algn="l" defTabSz="685800" rtl="0" eaLnBrk="1" latinLnBrk="0" hangingPunct="1">
              <a:lnSpc>
                <a:spcPct val="100000"/>
              </a:lnSpc>
              <a:spcBef>
                <a:spcPts val="0"/>
              </a:spcBef>
              <a:spcAft>
                <a:spcPts val="600"/>
              </a:spcAft>
              <a:buFont typeface="Wingdings" panose="05000000000000000000" pitchFamily="2" charset="2"/>
              <a:buChar char="§"/>
              <a:defRPr sz="2400" kern="1200">
                <a:solidFill>
                  <a:srgbClr val="646569"/>
                </a:solidFill>
                <a:latin typeface="Arial" panose="020B0604020202020204" pitchFamily="34" charset="0"/>
                <a:ea typeface="+mn-ea"/>
                <a:cs typeface="Arial" panose="020B0604020202020204" pitchFamily="34" charset="0"/>
              </a:defRPr>
            </a:lvl3pPr>
            <a:lvl4pPr marL="473869" indent="-128588" algn="l" defTabSz="685800" rtl="0" eaLnBrk="1" latinLnBrk="0" hangingPunct="1">
              <a:lnSpc>
                <a:spcPct val="100000"/>
              </a:lnSpc>
              <a:spcBef>
                <a:spcPts val="0"/>
              </a:spcBef>
              <a:spcAft>
                <a:spcPts val="600"/>
              </a:spcAft>
              <a:buSzPct val="75000"/>
              <a:buFont typeface="Arial" panose="020B0604020202020204" pitchFamily="34" charset="0"/>
              <a:buChar char="•"/>
              <a:defRPr sz="2400" kern="1200">
                <a:solidFill>
                  <a:srgbClr val="646569"/>
                </a:solidFill>
                <a:latin typeface="Arial" panose="020B0604020202020204" pitchFamily="34" charset="0"/>
                <a:ea typeface="+mn-ea"/>
                <a:cs typeface="Arial" panose="020B0604020202020204" pitchFamily="34" charset="0"/>
              </a:defRPr>
            </a:lvl4pPr>
            <a:lvl5pPr marL="600075" indent="-128588" algn="l" defTabSz="685800" rtl="0" eaLnBrk="1" latinLnBrk="0" hangingPunct="1">
              <a:lnSpc>
                <a:spcPct val="100000"/>
              </a:lnSpc>
              <a:spcBef>
                <a:spcPts val="0"/>
              </a:spcBef>
              <a:spcAft>
                <a:spcPts val="600"/>
              </a:spcAft>
              <a:buSzPct val="75000"/>
              <a:buFont typeface="Wingdings" panose="05000000000000000000" pitchFamily="2" charset="2"/>
              <a:buChar char="§"/>
              <a:defRPr sz="2400" kern="1200">
                <a:solidFill>
                  <a:srgbClr val="646569"/>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133" b="1" dirty="0">
                <a:solidFill>
                  <a:schemeClr val="accent5"/>
                </a:solidFill>
                <a:latin typeface="Roboto Lt"/>
              </a:rPr>
              <a:t>Scoping plan will outline recommendations to achieve emissions targets, carbon-neutral economy and:</a:t>
            </a:r>
          </a:p>
          <a:p>
            <a:pPr marL="710381" lvl="1" indent="-380990">
              <a:spcAft>
                <a:spcPts val="0"/>
              </a:spcAft>
            </a:pPr>
            <a:r>
              <a:rPr lang="en-US" sz="2133" dirty="0">
                <a:latin typeface="Roboto Lt"/>
              </a:rPr>
              <a:t>Measures to aid in just transition of workforce;</a:t>
            </a:r>
          </a:p>
          <a:p>
            <a:pPr marL="710381" lvl="1" indent="-380990">
              <a:spcAft>
                <a:spcPts val="0"/>
              </a:spcAft>
            </a:pPr>
            <a:r>
              <a:rPr lang="en-US" sz="2133" dirty="0">
                <a:latin typeface="Roboto Lt"/>
              </a:rPr>
              <a:t>Mechanisms to limit emission leakage;</a:t>
            </a:r>
          </a:p>
          <a:p>
            <a:pPr marL="710381" lvl="1" indent="-380990">
              <a:spcAft>
                <a:spcPts val="0"/>
              </a:spcAft>
            </a:pPr>
            <a:r>
              <a:rPr lang="en-US" sz="2133" dirty="0">
                <a:latin typeface="Roboto Lt"/>
              </a:rPr>
              <a:t>Measures to achieve healthy forests; and</a:t>
            </a:r>
          </a:p>
          <a:p>
            <a:pPr marL="710381" lvl="1" indent="-380990">
              <a:spcAft>
                <a:spcPts val="0"/>
              </a:spcAft>
            </a:pPr>
            <a:r>
              <a:rPr lang="en-US" sz="2133" dirty="0">
                <a:latin typeface="Roboto Lt"/>
              </a:rPr>
              <a:t>Measures to reduce emissions in disadvantaged communities.</a:t>
            </a:r>
          </a:p>
          <a:p>
            <a:pPr>
              <a:spcAft>
                <a:spcPts val="0"/>
              </a:spcAft>
            </a:pPr>
            <a:endParaRPr lang="en-US" sz="2133" b="1" dirty="0">
              <a:solidFill>
                <a:schemeClr val="accent5"/>
              </a:solidFill>
              <a:latin typeface="Roboto Lt"/>
            </a:endParaRPr>
          </a:p>
          <a:p>
            <a:pPr>
              <a:spcAft>
                <a:spcPts val="0"/>
              </a:spcAft>
            </a:pPr>
            <a:r>
              <a:rPr lang="en-US" sz="2133" b="1" dirty="0">
                <a:solidFill>
                  <a:schemeClr val="accent5"/>
                </a:solidFill>
                <a:latin typeface="Roboto Lt"/>
              </a:rPr>
              <a:t>Process</a:t>
            </a:r>
          </a:p>
          <a:p>
            <a:pPr marL="710381" lvl="1" indent="-380990">
              <a:spcAft>
                <a:spcPts val="0"/>
              </a:spcAft>
            </a:pPr>
            <a:r>
              <a:rPr lang="en-US" sz="2133" dirty="0">
                <a:latin typeface="Roboto Lt"/>
              </a:rPr>
              <a:t>Consider Advisory Panel recommendations</a:t>
            </a:r>
          </a:p>
          <a:p>
            <a:pPr marL="710381" lvl="1" indent="-380990">
              <a:spcAft>
                <a:spcPts val="0"/>
              </a:spcAft>
            </a:pPr>
            <a:r>
              <a:rPr lang="en-US" sz="2133" dirty="0">
                <a:latin typeface="Roboto Lt"/>
              </a:rPr>
              <a:t>Consult with Climate Justice Working Group and Environmental Justice Advisory Group</a:t>
            </a:r>
          </a:p>
          <a:p>
            <a:pPr marL="710381" lvl="1" indent="-380990">
              <a:spcAft>
                <a:spcPts val="0"/>
              </a:spcAft>
            </a:pPr>
            <a:r>
              <a:rPr lang="en-US" sz="2133" dirty="0">
                <a:latin typeface="Roboto Lt"/>
              </a:rPr>
              <a:t>Hold six public comment hearings on the draft plan</a:t>
            </a:r>
          </a:p>
          <a:p>
            <a:pPr marL="710381" lvl="1" indent="-380990">
              <a:spcAft>
                <a:spcPts val="0"/>
              </a:spcAft>
            </a:pPr>
            <a:r>
              <a:rPr lang="en-US" sz="2133" dirty="0">
                <a:latin typeface="Roboto Lt"/>
              </a:rPr>
              <a:t>Update every five years.</a:t>
            </a:r>
          </a:p>
        </p:txBody>
      </p:sp>
    </p:spTree>
    <p:extLst>
      <p:ext uri="{BB962C8B-B14F-4D97-AF65-F5344CB8AC3E}">
        <p14:creationId xmlns:p14="http://schemas.microsoft.com/office/powerpoint/2010/main" val="3526017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59E5B9-2FF7-4568-8354-D6DC9CB809A2}"/>
              </a:ext>
            </a:extLst>
          </p:cNvPr>
          <p:cNvSpPr>
            <a:spLocks noGrp="1"/>
          </p:cNvSpPr>
          <p:nvPr>
            <p:ph type="title" idx="4294967295"/>
          </p:nvPr>
        </p:nvSpPr>
        <p:spPr>
          <a:xfrm>
            <a:off x="375920" y="550434"/>
            <a:ext cx="10515600" cy="1325562"/>
          </a:xfrm>
          <a:prstGeom prst="rect">
            <a:avLst/>
          </a:prstGeom>
        </p:spPr>
        <p:txBody>
          <a:bodyPr/>
          <a:lstStyle/>
          <a:p>
            <a:r>
              <a:rPr lang="en-US" dirty="0"/>
              <a:t>Delivering the CLCPA</a:t>
            </a:r>
          </a:p>
        </p:txBody>
      </p:sp>
      <p:pic>
        <p:nvPicPr>
          <p:cNvPr id="5" name="Picture 4">
            <a:extLst>
              <a:ext uri="{FF2B5EF4-FFF2-40B4-BE49-F238E27FC236}">
                <a16:creationId xmlns:a16="http://schemas.microsoft.com/office/drawing/2014/main" id="{9327EF74-3F7A-46D4-BF7B-63F7ED422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40366"/>
            <a:ext cx="12192000" cy="4267200"/>
          </a:xfrm>
          <a:prstGeom prst="rect">
            <a:avLst/>
          </a:prstGeom>
        </p:spPr>
      </p:pic>
    </p:spTree>
    <p:extLst>
      <p:ext uri="{BB962C8B-B14F-4D97-AF65-F5344CB8AC3E}">
        <p14:creationId xmlns:p14="http://schemas.microsoft.com/office/powerpoint/2010/main" val="200919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5EEF09-59EB-4DDC-937C-926F1DD3E8DE}"/>
              </a:ext>
            </a:extLst>
          </p:cNvPr>
          <p:cNvSpPr>
            <a:spLocks noGrp="1"/>
          </p:cNvSpPr>
          <p:nvPr>
            <p:ph type="title" idx="4294967295"/>
          </p:nvPr>
        </p:nvSpPr>
        <p:spPr>
          <a:xfrm>
            <a:off x="297152" y="500840"/>
            <a:ext cx="10515600" cy="1325563"/>
          </a:xfrm>
        </p:spPr>
        <p:txBody>
          <a:bodyPr/>
          <a:lstStyle/>
          <a:p>
            <a:r>
              <a:rPr lang="en-US" dirty="0"/>
              <a:t>CLCPA: Timeline and Progress</a:t>
            </a:r>
          </a:p>
        </p:txBody>
      </p:sp>
      <p:sp>
        <p:nvSpPr>
          <p:cNvPr id="4" name="Content Placeholder 4">
            <a:extLst>
              <a:ext uri="{FF2B5EF4-FFF2-40B4-BE49-F238E27FC236}">
                <a16:creationId xmlns:a16="http://schemas.microsoft.com/office/drawing/2014/main" id="{0DF8E0BB-813F-4864-8ADC-9944157FE97A}"/>
              </a:ext>
            </a:extLst>
          </p:cNvPr>
          <p:cNvSpPr txBox="1">
            <a:spLocks/>
          </p:cNvSpPr>
          <p:nvPr/>
        </p:nvSpPr>
        <p:spPr>
          <a:xfrm>
            <a:off x="65483" y="1931036"/>
            <a:ext cx="11944730" cy="425417"/>
          </a:xfrm>
          <a:prstGeom prst="rect">
            <a:avLst/>
          </a:prstGeom>
        </p:spPr>
        <p:txBody>
          <a:bodyPr lIns="91440" tIns="45720" rIns="91440" bIns="45720" anchor="t"/>
          <a:lstStyle>
            <a:lvl1pPr marL="274320" marR="0" indent="-274320" algn="l" defTabSz="914400" rtl="0" eaLnBrk="1" fontAlgn="auto" latinLnBrk="0" hangingPunct="1">
              <a:lnSpc>
                <a:spcPct val="90000"/>
              </a:lnSpc>
              <a:spcBef>
                <a:spcPts val="1200"/>
              </a:spcBef>
              <a:spcAft>
                <a:spcPts val="0"/>
              </a:spcAft>
              <a:buClr>
                <a:srgbClr val="63666A"/>
              </a:buClr>
              <a:buSzTx/>
              <a:buFont typeface="Arial" panose="020B0604020202020204" pitchFamily="34" charset="0"/>
              <a:buChar char="&gt;"/>
              <a:tabLst/>
              <a:defRPr sz="2000" kern="1200">
                <a:solidFill>
                  <a:srgbClr val="63666A"/>
                </a:solidFill>
                <a:latin typeface="Roboto Lt" pitchFamily="2" charset="0"/>
                <a:ea typeface="Roboto Lt" pitchFamily="2" charset="0"/>
                <a:cs typeface="Arial" panose="020B0604020202020204" pitchFamily="34" charset="0"/>
              </a:defRPr>
            </a:lvl1pPr>
            <a:lvl2pPr marL="548640" indent="-274320" algn="l" defTabSz="914400" rtl="0" eaLnBrk="1" latinLnBrk="0" hangingPunct="1">
              <a:lnSpc>
                <a:spcPct val="90000"/>
              </a:lnSpc>
              <a:spcBef>
                <a:spcPts val="600"/>
              </a:spcBef>
              <a:buClr>
                <a:srgbClr val="63666A"/>
              </a:buClr>
              <a:buFont typeface="Arial" panose="020B0604020202020204" pitchFamily="34" charset="0"/>
              <a:buChar char="•"/>
              <a:defRPr sz="1800" kern="1200">
                <a:solidFill>
                  <a:srgbClr val="63666A"/>
                </a:solidFill>
                <a:latin typeface="Roboto Lt" pitchFamily="2" charset="0"/>
                <a:ea typeface="Roboto Lt" pitchFamily="2" charset="0"/>
                <a:cs typeface="Arial" panose="020B0604020202020204" pitchFamily="34" charset="0"/>
              </a:defRPr>
            </a:lvl2pPr>
            <a:lvl3pPr marL="822960" indent="-274320" algn="l" defTabSz="914400" rtl="0" eaLnBrk="1" latinLnBrk="0" hangingPunct="1">
              <a:lnSpc>
                <a:spcPct val="90000"/>
              </a:lnSpc>
              <a:spcBef>
                <a:spcPts val="300"/>
              </a:spcBef>
              <a:buClr>
                <a:srgbClr val="63666A"/>
              </a:buClr>
              <a:buFont typeface="Arial" panose="020B0604020202020204" pitchFamily="34" charset="0"/>
              <a:buChar char="-"/>
              <a:defRPr sz="1500" kern="1200">
                <a:solidFill>
                  <a:srgbClr val="63666A"/>
                </a:solidFill>
                <a:latin typeface="Roboto Lt" pitchFamily="2" charset="0"/>
                <a:ea typeface="Roboto Lt" pitchFamily="2"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900"/>
              </a:spcBef>
              <a:buFont typeface="Arial" panose="020B0604020202020204" pitchFamily="34" charset="0"/>
              <a:buNone/>
            </a:pPr>
            <a:r>
              <a:rPr lang="en-US" sz="2200" b="1" dirty="0">
                <a:solidFill>
                  <a:schemeClr val="accent5"/>
                </a:solidFill>
                <a:latin typeface="Roboto"/>
                <a:ea typeface="Roboto" pitchFamily="2" charset="0"/>
                <a:cs typeface="Arial"/>
              </a:rPr>
              <a:t>Implementation of New York’s Climate Act is on track and moving forward expeditiously </a:t>
            </a:r>
            <a:endParaRPr lang="en-US" sz="2200" b="1" dirty="0">
              <a:solidFill>
                <a:schemeClr val="accent5"/>
              </a:solidFill>
              <a:latin typeface="Roboto Lt"/>
              <a:ea typeface="Roboto" pitchFamily="2" charset="0"/>
              <a:cs typeface="Arial"/>
            </a:endParaRPr>
          </a:p>
          <a:p>
            <a:endParaRPr lang="en-US" dirty="0"/>
          </a:p>
        </p:txBody>
      </p:sp>
      <p:sp>
        <p:nvSpPr>
          <p:cNvPr id="233" name="Text Placeholder 2">
            <a:extLst>
              <a:ext uri="{FF2B5EF4-FFF2-40B4-BE49-F238E27FC236}">
                <a16:creationId xmlns:a16="http://schemas.microsoft.com/office/drawing/2014/main" id="{24B78ACD-F812-4247-B05B-A20DC0EB223F}"/>
              </a:ext>
            </a:extLst>
          </p:cNvPr>
          <p:cNvSpPr>
            <a:spLocks noGrp="1"/>
          </p:cNvSpPr>
          <p:nvPr>
            <p:custDataLst>
              <p:tags r:id="rId1"/>
            </p:custDataLst>
          </p:nvPr>
        </p:nvSpPr>
        <p:spPr bwMode="auto">
          <a:xfrm>
            <a:off x="1524289" y="2428920"/>
            <a:ext cx="2430463"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519B5C89-D662-490F-8C22-00A19AC35265}" type="datetime'''''''''''''2''''''''''''''''''''''''''02''''0'''">
              <a:rPr lang="en-US" altLang="en-US" sz="1400" b="1" smtClean="0">
                <a:effectLst/>
                <a:latin typeface="Roboto Lt"/>
                <a:sym typeface="+mn-lt"/>
              </a:rPr>
              <a:pPr marL="0" indent="0" algn="ctr">
                <a:spcBef>
                  <a:spcPct val="0"/>
                </a:spcBef>
                <a:spcAft>
                  <a:spcPct val="0"/>
                </a:spcAft>
                <a:buNone/>
              </a:pPr>
              <a:t>2020</a:t>
            </a:fld>
            <a:endParaRPr lang="en-US" sz="1400" b="1">
              <a:latin typeface="Roboto Lt"/>
              <a:sym typeface="+mn-lt"/>
            </a:endParaRPr>
          </a:p>
        </p:txBody>
      </p:sp>
      <p:sp>
        <p:nvSpPr>
          <p:cNvPr id="234" name="Text Placeholder 2">
            <a:extLst>
              <a:ext uri="{FF2B5EF4-FFF2-40B4-BE49-F238E27FC236}">
                <a16:creationId xmlns:a16="http://schemas.microsoft.com/office/drawing/2014/main" id="{ED00DCC9-ED1E-4D85-A0A9-006F665508DF}"/>
              </a:ext>
            </a:extLst>
          </p:cNvPr>
          <p:cNvSpPr>
            <a:spLocks noGrp="1"/>
          </p:cNvSpPr>
          <p:nvPr>
            <p:custDataLst>
              <p:tags r:id="rId2"/>
            </p:custDataLst>
          </p:nvPr>
        </p:nvSpPr>
        <p:spPr bwMode="auto">
          <a:xfrm>
            <a:off x="3954751" y="2428920"/>
            <a:ext cx="5797550"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C7288EF6-534B-4414-8B94-8ABFAA73ED1D}" type="datetime'''2''''''''''''''''0''''''''''''''''''''''''21'''''''''''">
              <a:rPr lang="en-US" altLang="en-US" sz="1400" b="1" smtClean="0">
                <a:latin typeface="Roboto Lt"/>
              </a:rPr>
              <a:pPr marL="0" indent="0" algn="ctr">
                <a:spcBef>
                  <a:spcPct val="0"/>
                </a:spcBef>
                <a:spcAft>
                  <a:spcPct val="0"/>
                </a:spcAft>
                <a:buNone/>
              </a:pPr>
              <a:t>2021</a:t>
            </a:fld>
            <a:endParaRPr lang="en-US" sz="1400" b="1">
              <a:latin typeface="Roboto Lt"/>
              <a:sym typeface="+mn-lt"/>
            </a:endParaRPr>
          </a:p>
        </p:txBody>
      </p:sp>
      <p:sp>
        <p:nvSpPr>
          <p:cNvPr id="235" name="Text Placeholder 2">
            <a:extLst>
              <a:ext uri="{FF2B5EF4-FFF2-40B4-BE49-F238E27FC236}">
                <a16:creationId xmlns:a16="http://schemas.microsoft.com/office/drawing/2014/main" id="{3CC83CA5-026E-449D-A014-94A3753988D1}"/>
              </a:ext>
            </a:extLst>
          </p:cNvPr>
          <p:cNvSpPr>
            <a:spLocks noGrp="1"/>
          </p:cNvSpPr>
          <p:nvPr>
            <p:custDataLst>
              <p:tags r:id="rId3"/>
            </p:custDataLst>
          </p:nvPr>
        </p:nvSpPr>
        <p:spPr bwMode="auto">
          <a:xfrm>
            <a:off x="1524289"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24732A53-F6F4-4F3D-909E-161DDBAC58FE}" type="datetime'A''''''''''''''''u''g'''''">
              <a:rPr lang="en-US" altLang="en-US" sz="1400" b="1" smtClean="0">
                <a:effectLst/>
                <a:latin typeface="Roboto Lt"/>
                <a:sym typeface="+mn-lt"/>
              </a:rPr>
              <a:pPr marL="0" indent="0" algn="ctr">
                <a:spcBef>
                  <a:spcPct val="0"/>
                </a:spcBef>
                <a:spcAft>
                  <a:spcPct val="0"/>
                </a:spcAft>
                <a:buNone/>
              </a:pPr>
              <a:t>Aug</a:t>
            </a:fld>
            <a:endParaRPr lang="en-US" sz="1400" b="1">
              <a:latin typeface="Roboto Lt"/>
              <a:sym typeface="+mn-lt"/>
            </a:endParaRPr>
          </a:p>
        </p:txBody>
      </p:sp>
      <p:sp>
        <p:nvSpPr>
          <p:cNvPr id="236" name="Text Placeholder 2">
            <a:extLst>
              <a:ext uri="{FF2B5EF4-FFF2-40B4-BE49-F238E27FC236}">
                <a16:creationId xmlns:a16="http://schemas.microsoft.com/office/drawing/2014/main" id="{DDAD917E-4BC4-4598-B312-5AB01FA45955}"/>
              </a:ext>
            </a:extLst>
          </p:cNvPr>
          <p:cNvSpPr>
            <a:spLocks noGrp="1"/>
          </p:cNvSpPr>
          <p:nvPr>
            <p:custDataLst>
              <p:tags r:id="rId4"/>
            </p:custDataLst>
          </p:nvPr>
        </p:nvSpPr>
        <p:spPr bwMode="auto">
          <a:xfrm>
            <a:off x="2016414" y="2668632"/>
            <a:ext cx="476250"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9C2716E1-D888-437F-BA42-D5109C173253}" type="datetime'''''''S''''''e''p'''''''''''''''''''''''''''''''">
              <a:rPr lang="en-US" altLang="en-US" sz="1400" b="1" smtClean="0">
                <a:latin typeface="Roboto Lt"/>
              </a:rPr>
              <a:pPr marL="0" indent="0" algn="ctr">
                <a:spcBef>
                  <a:spcPct val="0"/>
                </a:spcBef>
                <a:spcAft>
                  <a:spcPct val="0"/>
                </a:spcAft>
                <a:buNone/>
              </a:pPr>
              <a:t>Sep</a:t>
            </a:fld>
            <a:endParaRPr lang="en-US" sz="1400" b="1">
              <a:latin typeface="Roboto Lt"/>
              <a:sym typeface="+mn-lt"/>
            </a:endParaRPr>
          </a:p>
        </p:txBody>
      </p:sp>
      <p:sp>
        <p:nvSpPr>
          <p:cNvPr id="237" name="Text Placeholder 2">
            <a:extLst>
              <a:ext uri="{FF2B5EF4-FFF2-40B4-BE49-F238E27FC236}">
                <a16:creationId xmlns:a16="http://schemas.microsoft.com/office/drawing/2014/main" id="{5C3F2B26-56E2-40B7-ADB9-1BB6E23C8340}"/>
              </a:ext>
            </a:extLst>
          </p:cNvPr>
          <p:cNvSpPr>
            <a:spLocks noGrp="1"/>
          </p:cNvSpPr>
          <p:nvPr>
            <p:custDataLst>
              <p:tags r:id="rId5"/>
            </p:custDataLst>
          </p:nvPr>
        </p:nvSpPr>
        <p:spPr bwMode="auto">
          <a:xfrm>
            <a:off x="2492664" y="2668632"/>
            <a:ext cx="493713"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020B069A-E868-4DAF-9CA1-A5BC65FDAA53}" type="datetime'''''''O''c''''''''''''''''''''''''''''''''''t'''''''">
              <a:rPr lang="en-US" altLang="en-US" sz="1400" b="1" smtClean="0">
                <a:latin typeface="Roboto Lt"/>
              </a:rPr>
              <a:pPr marL="0" indent="0" algn="ctr">
                <a:spcBef>
                  <a:spcPct val="0"/>
                </a:spcBef>
                <a:spcAft>
                  <a:spcPct val="0"/>
                </a:spcAft>
                <a:buNone/>
              </a:pPr>
              <a:t>Oct</a:t>
            </a:fld>
            <a:endParaRPr lang="en-US" sz="1400" b="1">
              <a:latin typeface="Roboto Lt"/>
              <a:sym typeface="+mn-lt"/>
            </a:endParaRPr>
          </a:p>
        </p:txBody>
      </p:sp>
      <p:sp>
        <p:nvSpPr>
          <p:cNvPr id="238" name="Text Placeholder 2">
            <a:extLst>
              <a:ext uri="{FF2B5EF4-FFF2-40B4-BE49-F238E27FC236}">
                <a16:creationId xmlns:a16="http://schemas.microsoft.com/office/drawing/2014/main" id="{F74E34F8-15E0-46A3-86F0-480AC03A6935}"/>
              </a:ext>
            </a:extLst>
          </p:cNvPr>
          <p:cNvSpPr>
            <a:spLocks noGrp="1"/>
          </p:cNvSpPr>
          <p:nvPr>
            <p:custDataLst>
              <p:tags r:id="rId6"/>
            </p:custDataLst>
          </p:nvPr>
        </p:nvSpPr>
        <p:spPr bwMode="auto">
          <a:xfrm>
            <a:off x="2986377" y="2668632"/>
            <a:ext cx="476250"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925A14C7-0CFE-49C4-8E53-DC5D6E475B42}" type="datetime'N''''''''''''''''''''''o''''v'''''''''''''''''''''''''''''''">
              <a:rPr lang="en-US" altLang="en-US" sz="1400" b="1" smtClean="0">
                <a:latin typeface="Roboto Lt"/>
              </a:rPr>
              <a:pPr marL="0" indent="0" algn="ctr">
                <a:spcBef>
                  <a:spcPct val="0"/>
                </a:spcBef>
                <a:spcAft>
                  <a:spcPct val="0"/>
                </a:spcAft>
                <a:buNone/>
              </a:pPr>
              <a:t>Nov</a:t>
            </a:fld>
            <a:endParaRPr lang="en-US" sz="1400" b="1">
              <a:latin typeface="Roboto Lt"/>
              <a:sym typeface="+mn-lt"/>
            </a:endParaRPr>
          </a:p>
        </p:txBody>
      </p:sp>
      <p:sp>
        <p:nvSpPr>
          <p:cNvPr id="239" name="Text Placeholder 2">
            <a:extLst>
              <a:ext uri="{FF2B5EF4-FFF2-40B4-BE49-F238E27FC236}">
                <a16:creationId xmlns:a16="http://schemas.microsoft.com/office/drawing/2014/main" id="{AD50E537-0010-405A-B84C-1BC4CE5B1601}"/>
              </a:ext>
            </a:extLst>
          </p:cNvPr>
          <p:cNvSpPr>
            <a:spLocks noGrp="1"/>
          </p:cNvSpPr>
          <p:nvPr>
            <p:custDataLst>
              <p:tags r:id="rId7"/>
            </p:custDataLst>
          </p:nvPr>
        </p:nvSpPr>
        <p:spPr bwMode="auto">
          <a:xfrm>
            <a:off x="3462627"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31FB66C2-FDB1-479B-8789-EB893B44EA54}" type="datetime'''''''''D''''''''''''''''e''''''c'''''''''''''''">
              <a:rPr lang="en-US" altLang="en-US" sz="1400" b="1" smtClean="0">
                <a:latin typeface="Roboto Lt"/>
              </a:rPr>
              <a:pPr marL="0" indent="0" algn="ctr">
                <a:spcBef>
                  <a:spcPct val="0"/>
                </a:spcBef>
                <a:spcAft>
                  <a:spcPct val="0"/>
                </a:spcAft>
                <a:buNone/>
              </a:pPr>
              <a:t>Dec</a:t>
            </a:fld>
            <a:endParaRPr lang="en-US" sz="1400" b="1">
              <a:latin typeface="Roboto Lt"/>
              <a:sym typeface="+mn-lt"/>
            </a:endParaRPr>
          </a:p>
        </p:txBody>
      </p:sp>
      <p:sp>
        <p:nvSpPr>
          <p:cNvPr id="240" name="Text Placeholder 2">
            <a:extLst>
              <a:ext uri="{FF2B5EF4-FFF2-40B4-BE49-F238E27FC236}">
                <a16:creationId xmlns:a16="http://schemas.microsoft.com/office/drawing/2014/main" id="{3159C6EC-B24A-46A4-BA0E-3BE824A99491}"/>
              </a:ext>
            </a:extLst>
          </p:cNvPr>
          <p:cNvSpPr>
            <a:spLocks noGrp="1"/>
          </p:cNvSpPr>
          <p:nvPr>
            <p:custDataLst>
              <p:tags r:id="rId8"/>
            </p:custDataLst>
          </p:nvPr>
        </p:nvSpPr>
        <p:spPr bwMode="auto">
          <a:xfrm>
            <a:off x="3954752"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67F755CD-2F9B-4CFF-A436-F112C15A2633}" type="datetime'''''''''''''''''''J''''''''''''''''''''a''n'''''''''''">
              <a:rPr lang="en-US" altLang="en-US" sz="1400" b="1" smtClean="0">
                <a:latin typeface="Roboto Lt"/>
              </a:rPr>
              <a:pPr marL="0" indent="0" algn="ctr">
                <a:spcBef>
                  <a:spcPct val="0"/>
                </a:spcBef>
                <a:spcAft>
                  <a:spcPct val="0"/>
                </a:spcAft>
                <a:buNone/>
              </a:pPr>
              <a:t>Jan</a:t>
            </a:fld>
            <a:endParaRPr lang="en-US" sz="1400" b="1">
              <a:latin typeface="Roboto Lt"/>
              <a:sym typeface="+mn-lt"/>
            </a:endParaRPr>
          </a:p>
        </p:txBody>
      </p:sp>
      <p:sp>
        <p:nvSpPr>
          <p:cNvPr id="241" name="Text Placeholder 2">
            <a:extLst>
              <a:ext uri="{FF2B5EF4-FFF2-40B4-BE49-F238E27FC236}">
                <a16:creationId xmlns:a16="http://schemas.microsoft.com/office/drawing/2014/main" id="{01441758-DDD8-41BE-B76F-2DE2106115F5}"/>
              </a:ext>
            </a:extLst>
          </p:cNvPr>
          <p:cNvSpPr>
            <a:spLocks noGrp="1"/>
          </p:cNvSpPr>
          <p:nvPr>
            <p:custDataLst>
              <p:tags r:id="rId9"/>
            </p:custDataLst>
          </p:nvPr>
        </p:nvSpPr>
        <p:spPr bwMode="auto">
          <a:xfrm>
            <a:off x="4446877" y="2668632"/>
            <a:ext cx="444500"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9F6D97D6-722C-4AB6-B75D-E76298E70FA3}" type="datetime'''''''''''''F''''''''''''''''''''''''''''''e''b'''">
              <a:rPr lang="en-US" altLang="en-US" sz="1400" b="1" smtClean="0">
                <a:latin typeface="Roboto Lt"/>
              </a:rPr>
              <a:pPr marL="0" indent="0" algn="ctr">
                <a:spcBef>
                  <a:spcPct val="0"/>
                </a:spcBef>
                <a:spcAft>
                  <a:spcPct val="0"/>
                </a:spcAft>
                <a:buNone/>
              </a:pPr>
              <a:t>Feb</a:t>
            </a:fld>
            <a:endParaRPr lang="en-US" sz="1400" b="1">
              <a:latin typeface="Roboto Lt"/>
              <a:sym typeface="+mn-lt"/>
            </a:endParaRPr>
          </a:p>
        </p:txBody>
      </p:sp>
      <p:sp>
        <p:nvSpPr>
          <p:cNvPr id="242" name="Text Placeholder 2">
            <a:extLst>
              <a:ext uri="{FF2B5EF4-FFF2-40B4-BE49-F238E27FC236}">
                <a16:creationId xmlns:a16="http://schemas.microsoft.com/office/drawing/2014/main" id="{B8D4537F-0DD6-4ED5-A828-26CDE3B7EC79}"/>
              </a:ext>
            </a:extLst>
          </p:cNvPr>
          <p:cNvSpPr>
            <a:spLocks noGrp="1"/>
          </p:cNvSpPr>
          <p:nvPr>
            <p:custDataLst>
              <p:tags r:id="rId10"/>
            </p:custDataLst>
          </p:nvPr>
        </p:nvSpPr>
        <p:spPr bwMode="auto">
          <a:xfrm>
            <a:off x="4891377"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DD84509C-D99A-4A25-822A-E554F43A63F2}" type="datetime'''''''M''''''''''''''''''''''ar'''''''''''''''''''''''''''">
              <a:rPr lang="en-US" altLang="en-US" sz="1400" b="1" smtClean="0">
                <a:latin typeface="Roboto Lt"/>
              </a:rPr>
              <a:pPr marL="0" indent="0" algn="ctr">
                <a:spcBef>
                  <a:spcPct val="0"/>
                </a:spcBef>
                <a:spcAft>
                  <a:spcPct val="0"/>
                </a:spcAft>
                <a:buNone/>
              </a:pPr>
              <a:t>Mar</a:t>
            </a:fld>
            <a:endParaRPr lang="en-US" sz="1400" b="1">
              <a:latin typeface="Roboto Lt"/>
              <a:sym typeface="+mn-lt"/>
            </a:endParaRPr>
          </a:p>
        </p:txBody>
      </p:sp>
      <p:sp>
        <p:nvSpPr>
          <p:cNvPr id="243" name="Text Placeholder 2">
            <a:extLst>
              <a:ext uri="{FF2B5EF4-FFF2-40B4-BE49-F238E27FC236}">
                <a16:creationId xmlns:a16="http://schemas.microsoft.com/office/drawing/2014/main" id="{8C3094C1-347A-4084-A9D2-E8B92C8B7A08}"/>
              </a:ext>
            </a:extLst>
          </p:cNvPr>
          <p:cNvSpPr>
            <a:spLocks noGrp="1"/>
          </p:cNvSpPr>
          <p:nvPr>
            <p:custDataLst>
              <p:tags r:id="rId11"/>
            </p:custDataLst>
          </p:nvPr>
        </p:nvSpPr>
        <p:spPr bwMode="auto">
          <a:xfrm>
            <a:off x="5383502" y="2668632"/>
            <a:ext cx="477838"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14EBFA93-BDA0-4D90-A20F-171A80D433E7}" type="datetime'''''''''''A''''''''''''''''p''''''''''''r'''''">
              <a:rPr lang="en-US" altLang="en-US" sz="1400" b="1" smtClean="0">
                <a:latin typeface="Roboto Lt"/>
              </a:rPr>
              <a:pPr marL="0" indent="0" algn="ctr">
                <a:spcBef>
                  <a:spcPct val="0"/>
                </a:spcBef>
                <a:spcAft>
                  <a:spcPct val="0"/>
                </a:spcAft>
                <a:buNone/>
              </a:pPr>
              <a:t>Apr</a:t>
            </a:fld>
            <a:endParaRPr lang="en-US" sz="1400" b="1">
              <a:latin typeface="Roboto Lt"/>
              <a:sym typeface="+mn-lt"/>
            </a:endParaRPr>
          </a:p>
        </p:txBody>
      </p:sp>
      <p:sp>
        <p:nvSpPr>
          <p:cNvPr id="244" name="Text Placeholder 2">
            <a:extLst>
              <a:ext uri="{FF2B5EF4-FFF2-40B4-BE49-F238E27FC236}">
                <a16:creationId xmlns:a16="http://schemas.microsoft.com/office/drawing/2014/main" id="{4A9A891E-B731-48A5-8071-021BC35B84DC}"/>
              </a:ext>
            </a:extLst>
          </p:cNvPr>
          <p:cNvSpPr>
            <a:spLocks noGrp="1"/>
          </p:cNvSpPr>
          <p:nvPr>
            <p:custDataLst>
              <p:tags r:id="rId12"/>
            </p:custDataLst>
          </p:nvPr>
        </p:nvSpPr>
        <p:spPr bwMode="auto">
          <a:xfrm>
            <a:off x="5861339"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C05A34CE-7182-41BE-BD4C-14488581B03E}" type="datetime'''''''''''''''''''''''''''''''''May'''''''''''''''''''''">
              <a:rPr lang="en-US" altLang="en-US" sz="1400" b="1" smtClean="0">
                <a:latin typeface="Roboto Lt"/>
              </a:rPr>
              <a:pPr marL="0" indent="0" algn="ctr">
                <a:spcBef>
                  <a:spcPct val="0"/>
                </a:spcBef>
                <a:spcAft>
                  <a:spcPct val="0"/>
                </a:spcAft>
                <a:buNone/>
              </a:pPr>
              <a:t>May</a:t>
            </a:fld>
            <a:endParaRPr lang="en-US" sz="1400" b="1">
              <a:latin typeface="Roboto Lt"/>
              <a:sym typeface="+mn-lt"/>
            </a:endParaRPr>
          </a:p>
        </p:txBody>
      </p:sp>
      <p:sp>
        <p:nvSpPr>
          <p:cNvPr id="245" name="Text Placeholder 2">
            <a:extLst>
              <a:ext uri="{FF2B5EF4-FFF2-40B4-BE49-F238E27FC236}">
                <a16:creationId xmlns:a16="http://schemas.microsoft.com/office/drawing/2014/main" id="{847690D0-FBE5-474E-8C24-9040440B2306}"/>
              </a:ext>
            </a:extLst>
          </p:cNvPr>
          <p:cNvSpPr>
            <a:spLocks noGrp="1"/>
          </p:cNvSpPr>
          <p:nvPr>
            <p:custDataLst>
              <p:tags r:id="rId13"/>
            </p:custDataLst>
          </p:nvPr>
        </p:nvSpPr>
        <p:spPr bwMode="auto">
          <a:xfrm>
            <a:off x="6353464" y="2668632"/>
            <a:ext cx="476250"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5395AB45-627F-4FD7-8816-B1F2CBFD0857}" type="datetime'J''''''''''''''''''''''''''''''u''''''''''''''n'''''''''''">
              <a:rPr lang="en-US" altLang="en-US" sz="1400" b="1" smtClean="0">
                <a:latin typeface="Roboto Lt"/>
              </a:rPr>
              <a:pPr marL="0" indent="0" algn="ctr">
                <a:spcBef>
                  <a:spcPct val="0"/>
                </a:spcBef>
                <a:spcAft>
                  <a:spcPct val="0"/>
                </a:spcAft>
                <a:buNone/>
              </a:pPr>
              <a:t>Jun</a:t>
            </a:fld>
            <a:endParaRPr lang="en-US" sz="1400" b="1">
              <a:latin typeface="Roboto Lt"/>
              <a:sym typeface="+mn-lt"/>
            </a:endParaRPr>
          </a:p>
        </p:txBody>
      </p:sp>
      <p:sp>
        <p:nvSpPr>
          <p:cNvPr id="246" name="Text Placeholder 2">
            <a:extLst>
              <a:ext uri="{FF2B5EF4-FFF2-40B4-BE49-F238E27FC236}">
                <a16:creationId xmlns:a16="http://schemas.microsoft.com/office/drawing/2014/main" id="{8B0B02A4-BF35-4050-98F2-2648E6C62A1D}"/>
              </a:ext>
            </a:extLst>
          </p:cNvPr>
          <p:cNvSpPr>
            <a:spLocks noGrp="1"/>
          </p:cNvSpPr>
          <p:nvPr>
            <p:custDataLst>
              <p:tags r:id="rId14"/>
            </p:custDataLst>
          </p:nvPr>
        </p:nvSpPr>
        <p:spPr bwMode="auto">
          <a:xfrm>
            <a:off x="6829714"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76F0932C-BBE9-4DA9-AB90-0288C15356CE}" type="datetime'''''''''''''''''''''''J''''''u''l'''''''''''''''''">
              <a:rPr lang="en-US" altLang="en-US" sz="1400" b="1" smtClean="0">
                <a:latin typeface="Roboto Lt"/>
              </a:rPr>
              <a:pPr marL="0" indent="0" algn="ctr">
                <a:spcBef>
                  <a:spcPct val="0"/>
                </a:spcBef>
                <a:spcAft>
                  <a:spcPct val="0"/>
                </a:spcAft>
                <a:buNone/>
              </a:pPr>
              <a:t>Jul</a:t>
            </a:fld>
            <a:endParaRPr lang="en-US" sz="1400" b="1">
              <a:latin typeface="Roboto Lt"/>
              <a:sym typeface="+mn-lt"/>
            </a:endParaRPr>
          </a:p>
        </p:txBody>
      </p:sp>
      <p:sp>
        <p:nvSpPr>
          <p:cNvPr id="247" name="Text Placeholder 2">
            <a:extLst>
              <a:ext uri="{FF2B5EF4-FFF2-40B4-BE49-F238E27FC236}">
                <a16:creationId xmlns:a16="http://schemas.microsoft.com/office/drawing/2014/main" id="{38714E17-9118-45C0-8AE3-BC04C0C12DB1}"/>
              </a:ext>
            </a:extLst>
          </p:cNvPr>
          <p:cNvSpPr>
            <a:spLocks noGrp="1"/>
          </p:cNvSpPr>
          <p:nvPr>
            <p:custDataLst>
              <p:tags r:id="rId15"/>
            </p:custDataLst>
          </p:nvPr>
        </p:nvSpPr>
        <p:spPr bwMode="auto">
          <a:xfrm>
            <a:off x="7321839"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5355E66C-8CCA-4196-A7EA-D61093ADE3C7}" type="datetime'''''''''''''''''''''''A''''''''''''''''''''''''ug'''''''''">
              <a:rPr lang="en-US" altLang="en-US" sz="1400" b="1" smtClean="0">
                <a:latin typeface="Roboto Lt"/>
              </a:rPr>
              <a:pPr marL="0" indent="0" algn="ctr">
                <a:spcBef>
                  <a:spcPct val="0"/>
                </a:spcBef>
                <a:spcAft>
                  <a:spcPct val="0"/>
                </a:spcAft>
                <a:buNone/>
              </a:pPr>
              <a:t>Aug</a:t>
            </a:fld>
            <a:endParaRPr lang="en-US" sz="1400" b="1">
              <a:latin typeface="Roboto Lt"/>
              <a:sym typeface="+mn-lt"/>
            </a:endParaRPr>
          </a:p>
        </p:txBody>
      </p:sp>
      <p:sp>
        <p:nvSpPr>
          <p:cNvPr id="248" name="Text Placeholder 2">
            <a:extLst>
              <a:ext uri="{FF2B5EF4-FFF2-40B4-BE49-F238E27FC236}">
                <a16:creationId xmlns:a16="http://schemas.microsoft.com/office/drawing/2014/main" id="{B8A0A501-A34B-4D14-B177-023E201115B6}"/>
              </a:ext>
            </a:extLst>
          </p:cNvPr>
          <p:cNvSpPr>
            <a:spLocks noGrp="1"/>
          </p:cNvSpPr>
          <p:nvPr>
            <p:custDataLst>
              <p:tags r:id="rId16"/>
            </p:custDataLst>
          </p:nvPr>
        </p:nvSpPr>
        <p:spPr bwMode="auto">
          <a:xfrm>
            <a:off x="7813964" y="2668632"/>
            <a:ext cx="476250"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B6AA6197-C542-41CA-A32A-4E62BBF698C0}" type="datetime'''''''''Se''''''''''''''''''p'''''''''''''''">
              <a:rPr lang="en-US" altLang="en-US" sz="1400" b="1" smtClean="0">
                <a:latin typeface="Roboto Lt"/>
              </a:rPr>
              <a:pPr marL="0" indent="0" algn="ctr">
                <a:spcBef>
                  <a:spcPct val="0"/>
                </a:spcBef>
                <a:spcAft>
                  <a:spcPct val="0"/>
                </a:spcAft>
                <a:buNone/>
              </a:pPr>
              <a:t>Sep</a:t>
            </a:fld>
            <a:endParaRPr lang="en-US" sz="1400" b="1">
              <a:latin typeface="Roboto Lt"/>
              <a:sym typeface="+mn-lt"/>
            </a:endParaRPr>
          </a:p>
        </p:txBody>
      </p:sp>
      <p:sp>
        <p:nvSpPr>
          <p:cNvPr id="249" name="Text Placeholder 2">
            <a:extLst>
              <a:ext uri="{FF2B5EF4-FFF2-40B4-BE49-F238E27FC236}">
                <a16:creationId xmlns:a16="http://schemas.microsoft.com/office/drawing/2014/main" id="{257F81EE-9E5B-4F43-9599-4D6B452ECC2F}"/>
              </a:ext>
            </a:extLst>
          </p:cNvPr>
          <p:cNvSpPr>
            <a:spLocks noGrp="1"/>
          </p:cNvSpPr>
          <p:nvPr>
            <p:custDataLst>
              <p:tags r:id="rId17"/>
            </p:custDataLst>
          </p:nvPr>
        </p:nvSpPr>
        <p:spPr bwMode="auto">
          <a:xfrm>
            <a:off x="8290214" y="2668632"/>
            <a:ext cx="493713"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02578439-4B60-43B8-9AD2-A61890FE3272}" type="datetime'''''''''''O''c''''''''''''''''''''''''''''''''''''''t'">
              <a:rPr lang="en-US" altLang="en-US" sz="1400" b="1" smtClean="0">
                <a:latin typeface="Roboto Lt"/>
              </a:rPr>
              <a:pPr marL="0" indent="0" algn="ctr">
                <a:spcBef>
                  <a:spcPct val="0"/>
                </a:spcBef>
                <a:spcAft>
                  <a:spcPct val="0"/>
                </a:spcAft>
                <a:buNone/>
              </a:pPr>
              <a:t>Oct</a:t>
            </a:fld>
            <a:endParaRPr lang="en-US" sz="1400" b="1">
              <a:latin typeface="Roboto Lt"/>
              <a:sym typeface="+mn-lt"/>
            </a:endParaRPr>
          </a:p>
        </p:txBody>
      </p:sp>
      <p:sp>
        <p:nvSpPr>
          <p:cNvPr id="250" name="Text Placeholder 2">
            <a:extLst>
              <a:ext uri="{FF2B5EF4-FFF2-40B4-BE49-F238E27FC236}">
                <a16:creationId xmlns:a16="http://schemas.microsoft.com/office/drawing/2014/main" id="{B7A6A50B-1417-4425-9117-967A616878FF}"/>
              </a:ext>
            </a:extLst>
          </p:cNvPr>
          <p:cNvSpPr>
            <a:spLocks noGrp="1"/>
          </p:cNvSpPr>
          <p:nvPr>
            <p:custDataLst>
              <p:tags r:id="rId18"/>
            </p:custDataLst>
          </p:nvPr>
        </p:nvSpPr>
        <p:spPr bwMode="auto">
          <a:xfrm>
            <a:off x="8783927" y="2668632"/>
            <a:ext cx="476250"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AAC9F0F4-B63C-4D17-A765-A30E897492C2}" type="datetime'''''''''''''''''N''''''''o''''v'''''''''''''''''''''''''">
              <a:rPr lang="en-US" altLang="en-US" sz="1400" b="1" smtClean="0">
                <a:latin typeface="Roboto Lt"/>
              </a:rPr>
              <a:pPr marL="0" indent="0" algn="ctr">
                <a:spcBef>
                  <a:spcPct val="0"/>
                </a:spcBef>
                <a:spcAft>
                  <a:spcPct val="0"/>
                </a:spcAft>
                <a:buNone/>
              </a:pPr>
              <a:t>Nov</a:t>
            </a:fld>
            <a:endParaRPr lang="en-US" sz="1400" b="1">
              <a:latin typeface="Roboto Lt"/>
              <a:sym typeface="+mn-lt"/>
            </a:endParaRPr>
          </a:p>
        </p:txBody>
      </p:sp>
      <p:sp>
        <p:nvSpPr>
          <p:cNvPr id="251" name="Text Placeholder 2">
            <a:extLst>
              <a:ext uri="{FF2B5EF4-FFF2-40B4-BE49-F238E27FC236}">
                <a16:creationId xmlns:a16="http://schemas.microsoft.com/office/drawing/2014/main" id="{8228E326-6BA0-4F6D-BB97-25617DA18783}"/>
              </a:ext>
            </a:extLst>
          </p:cNvPr>
          <p:cNvSpPr>
            <a:spLocks noGrp="1"/>
          </p:cNvSpPr>
          <p:nvPr>
            <p:custDataLst>
              <p:tags r:id="rId19"/>
            </p:custDataLst>
          </p:nvPr>
        </p:nvSpPr>
        <p:spPr bwMode="auto">
          <a:xfrm>
            <a:off x="9260177" y="2668632"/>
            <a:ext cx="492125" cy="239713"/>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9DED4F79-EE81-4D67-9CD2-1E2544030426}" type="datetime'''''''''''''''''''D''''''''''e''''''''c'''''''''''''''">
              <a:rPr lang="en-US" altLang="en-US" sz="1400" b="1" smtClean="0">
                <a:latin typeface="Roboto Lt"/>
              </a:rPr>
              <a:pPr marL="0" indent="0" algn="ctr">
                <a:spcBef>
                  <a:spcPct val="0"/>
                </a:spcBef>
                <a:spcAft>
                  <a:spcPct val="0"/>
                </a:spcAft>
                <a:buNone/>
              </a:pPr>
              <a:t>Dec</a:t>
            </a:fld>
            <a:endParaRPr lang="en-US" sz="1400" b="1">
              <a:latin typeface="Roboto Lt"/>
              <a:sym typeface="+mn-lt"/>
            </a:endParaRPr>
          </a:p>
        </p:txBody>
      </p:sp>
      <p:cxnSp>
        <p:nvCxnSpPr>
          <p:cNvPr id="252" name="Straight Connector 251">
            <a:extLst>
              <a:ext uri="{FF2B5EF4-FFF2-40B4-BE49-F238E27FC236}">
                <a16:creationId xmlns:a16="http://schemas.microsoft.com/office/drawing/2014/main" id="{5DC946FB-00BB-47A1-99DE-9D6D7B80804A}"/>
              </a:ext>
            </a:extLst>
          </p:cNvPr>
          <p:cNvCxnSpPr>
            <a:cxnSpLocks/>
          </p:cNvCxnSpPr>
          <p:nvPr>
            <p:custDataLst>
              <p:tags r:id="rId20"/>
            </p:custDataLst>
          </p:nvPr>
        </p:nvCxnSpPr>
        <p:spPr bwMode="auto">
          <a:xfrm>
            <a:off x="4891377"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977D6E68-6325-4D96-9B02-ACC8C6AF2C65}"/>
              </a:ext>
            </a:extLst>
          </p:cNvPr>
          <p:cNvCxnSpPr>
            <a:cxnSpLocks/>
          </p:cNvCxnSpPr>
          <p:nvPr>
            <p:custDataLst>
              <p:tags r:id="rId21"/>
            </p:custDataLst>
          </p:nvPr>
        </p:nvCxnSpPr>
        <p:spPr bwMode="auto">
          <a:xfrm flipH="1">
            <a:off x="5381435" y="2908345"/>
            <a:ext cx="2067"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D61CF841-41F8-4507-BAA1-3E165B0AB3CF}"/>
              </a:ext>
            </a:extLst>
          </p:cNvPr>
          <p:cNvCxnSpPr>
            <a:cxnSpLocks/>
          </p:cNvCxnSpPr>
          <p:nvPr>
            <p:custDataLst>
              <p:tags r:id="rId22"/>
            </p:custDataLst>
          </p:nvPr>
        </p:nvCxnSpPr>
        <p:spPr bwMode="auto">
          <a:xfrm>
            <a:off x="9260177"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8F9CDD21-FDF6-4610-A292-785C7A9F7069}"/>
              </a:ext>
            </a:extLst>
          </p:cNvPr>
          <p:cNvCxnSpPr>
            <a:cxnSpLocks/>
          </p:cNvCxnSpPr>
          <p:nvPr>
            <p:custDataLst>
              <p:tags r:id="rId23"/>
            </p:custDataLst>
          </p:nvPr>
        </p:nvCxnSpPr>
        <p:spPr bwMode="auto">
          <a:xfrm>
            <a:off x="4446877"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30C52EEF-B52A-4497-887F-6C2DF2493617}"/>
              </a:ext>
            </a:extLst>
          </p:cNvPr>
          <p:cNvCxnSpPr>
            <a:cxnSpLocks/>
          </p:cNvCxnSpPr>
          <p:nvPr>
            <p:custDataLst>
              <p:tags r:id="rId24"/>
            </p:custDataLst>
          </p:nvPr>
        </p:nvCxnSpPr>
        <p:spPr bwMode="auto">
          <a:xfrm>
            <a:off x="1524289" y="2908345"/>
            <a:ext cx="0" cy="3097552"/>
          </a:xfrm>
          <a:prstGeom prst="line">
            <a:avLst/>
          </a:prstGeom>
          <a:ln w="952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66E2B13F-6B71-48A0-8743-E067CCF30972}"/>
              </a:ext>
            </a:extLst>
          </p:cNvPr>
          <p:cNvCxnSpPr>
            <a:cxnSpLocks/>
          </p:cNvCxnSpPr>
          <p:nvPr>
            <p:custDataLst>
              <p:tags r:id="rId25"/>
            </p:custDataLst>
          </p:nvPr>
        </p:nvCxnSpPr>
        <p:spPr bwMode="auto">
          <a:xfrm>
            <a:off x="58873" y="2908345"/>
            <a:ext cx="0" cy="3097552"/>
          </a:xfrm>
          <a:prstGeom prst="line">
            <a:avLst/>
          </a:prstGeom>
          <a:ln w="952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D05ADA87-A558-4D6D-88B8-43C7AB1975D6}"/>
              </a:ext>
            </a:extLst>
          </p:cNvPr>
          <p:cNvCxnSpPr>
            <a:cxnSpLocks/>
          </p:cNvCxnSpPr>
          <p:nvPr>
            <p:custDataLst>
              <p:tags r:id="rId26"/>
            </p:custDataLst>
          </p:nvPr>
        </p:nvCxnSpPr>
        <p:spPr bwMode="auto">
          <a:xfrm flipH="1">
            <a:off x="9752301" y="2908345"/>
            <a:ext cx="1" cy="1970087"/>
          </a:xfrm>
          <a:prstGeom prst="line">
            <a:avLst/>
          </a:prstGeom>
          <a:ln w="952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36030C11-8D1D-47E6-AD01-FB962FCAB47F}"/>
              </a:ext>
            </a:extLst>
          </p:cNvPr>
          <p:cNvCxnSpPr>
            <a:cxnSpLocks/>
          </p:cNvCxnSpPr>
          <p:nvPr>
            <p:custDataLst>
              <p:tags r:id="rId27"/>
            </p:custDataLst>
          </p:nvPr>
        </p:nvCxnSpPr>
        <p:spPr bwMode="auto">
          <a:xfrm>
            <a:off x="2492664"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DA9CAAC2-5EE8-4482-9B4E-D091B2A8904A}"/>
              </a:ext>
            </a:extLst>
          </p:cNvPr>
          <p:cNvCxnSpPr>
            <a:cxnSpLocks/>
          </p:cNvCxnSpPr>
          <p:nvPr>
            <p:custDataLst>
              <p:tags r:id="rId28"/>
            </p:custDataLst>
          </p:nvPr>
        </p:nvCxnSpPr>
        <p:spPr bwMode="auto">
          <a:xfrm>
            <a:off x="2016414"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65574D55-BB86-4963-9165-2689A73BEAD2}"/>
              </a:ext>
            </a:extLst>
          </p:cNvPr>
          <p:cNvCxnSpPr>
            <a:cxnSpLocks/>
          </p:cNvCxnSpPr>
          <p:nvPr>
            <p:custDataLst>
              <p:tags r:id="rId29"/>
            </p:custDataLst>
          </p:nvPr>
        </p:nvCxnSpPr>
        <p:spPr bwMode="auto">
          <a:xfrm>
            <a:off x="2986377"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9FCB5503-76AF-4A81-ABAD-DAA57DE7BA44}"/>
              </a:ext>
            </a:extLst>
          </p:cNvPr>
          <p:cNvCxnSpPr>
            <a:cxnSpLocks/>
          </p:cNvCxnSpPr>
          <p:nvPr>
            <p:custDataLst>
              <p:tags r:id="rId30"/>
            </p:custDataLst>
          </p:nvPr>
        </p:nvCxnSpPr>
        <p:spPr bwMode="auto">
          <a:xfrm>
            <a:off x="3462627"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96064FC3-239B-4C9E-B207-56BDC2231BE8}"/>
              </a:ext>
            </a:extLst>
          </p:cNvPr>
          <p:cNvCxnSpPr>
            <a:cxnSpLocks/>
          </p:cNvCxnSpPr>
          <p:nvPr>
            <p:custDataLst>
              <p:tags r:id="rId31"/>
            </p:custDataLst>
          </p:nvPr>
        </p:nvCxnSpPr>
        <p:spPr bwMode="auto">
          <a:xfrm flipH="1">
            <a:off x="3954751" y="2908345"/>
            <a:ext cx="1"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1FA4B36C-9823-4684-AAF5-3A6C6CE741DF}"/>
              </a:ext>
            </a:extLst>
          </p:cNvPr>
          <p:cNvCxnSpPr>
            <a:cxnSpLocks/>
          </p:cNvCxnSpPr>
          <p:nvPr>
            <p:custDataLst>
              <p:tags r:id="rId32"/>
            </p:custDataLst>
          </p:nvPr>
        </p:nvCxnSpPr>
        <p:spPr bwMode="auto">
          <a:xfrm>
            <a:off x="5861339"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2131B83C-E610-4712-819A-11BC09C508C7}"/>
              </a:ext>
            </a:extLst>
          </p:cNvPr>
          <p:cNvCxnSpPr>
            <a:cxnSpLocks/>
          </p:cNvCxnSpPr>
          <p:nvPr>
            <p:custDataLst>
              <p:tags r:id="rId33"/>
            </p:custDataLst>
          </p:nvPr>
        </p:nvCxnSpPr>
        <p:spPr bwMode="auto">
          <a:xfrm>
            <a:off x="6353464"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A9D84F5F-607B-49C1-AC41-5AE83BA649AF}"/>
              </a:ext>
            </a:extLst>
          </p:cNvPr>
          <p:cNvCxnSpPr>
            <a:cxnSpLocks/>
          </p:cNvCxnSpPr>
          <p:nvPr>
            <p:custDataLst>
              <p:tags r:id="rId34"/>
            </p:custDataLst>
          </p:nvPr>
        </p:nvCxnSpPr>
        <p:spPr bwMode="auto">
          <a:xfrm>
            <a:off x="6829714"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F2C1DF8-0D8C-4E72-9BF5-D6B976F4811F}"/>
              </a:ext>
            </a:extLst>
          </p:cNvPr>
          <p:cNvCxnSpPr>
            <a:cxnSpLocks/>
          </p:cNvCxnSpPr>
          <p:nvPr>
            <p:custDataLst>
              <p:tags r:id="rId35"/>
            </p:custDataLst>
          </p:nvPr>
        </p:nvCxnSpPr>
        <p:spPr bwMode="auto">
          <a:xfrm>
            <a:off x="7321839"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C317D4D5-4A41-4A33-8355-17BEC8B6CE03}"/>
              </a:ext>
            </a:extLst>
          </p:cNvPr>
          <p:cNvCxnSpPr>
            <a:cxnSpLocks/>
          </p:cNvCxnSpPr>
          <p:nvPr>
            <p:custDataLst>
              <p:tags r:id="rId36"/>
            </p:custDataLst>
          </p:nvPr>
        </p:nvCxnSpPr>
        <p:spPr bwMode="auto">
          <a:xfrm>
            <a:off x="7813964"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CFDB63F6-3E42-4956-96CD-5C19F1AF5C5E}"/>
              </a:ext>
            </a:extLst>
          </p:cNvPr>
          <p:cNvCxnSpPr>
            <a:cxnSpLocks/>
          </p:cNvCxnSpPr>
          <p:nvPr>
            <p:custDataLst>
              <p:tags r:id="rId37"/>
            </p:custDataLst>
          </p:nvPr>
        </p:nvCxnSpPr>
        <p:spPr bwMode="auto">
          <a:xfrm flipH="1">
            <a:off x="8282791" y="2908345"/>
            <a:ext cx="7423" cy="3108201"/>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39A1DE6B-201A-4665-AD99-92EF5C57F665}"/>
              </a:ext>
            </a:extLst>
          </p:cNvPr>
          <p:cNvCxnSpPr>
            <a:cxnSpLocks/>
          </p:cNvCxnSpPr>
          <p:nvPr>
            <p:custDataLst>
              <p:tags r:id="rId38"/>
            </p:custDataLst>
          </p:nvPr>
        </p:nvCxnSpPr>
        <p:spPr bwMode="auto">
          <a:xfrm>
            <a:off x="8783927" y="2908345"/>
            <a:ext cx="0" cy="3097552"/>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BBB7C4D4-1973-4AAF-87B4-6A6F544F4CC1}"/>
              </a:ext>
            </a:extLst>
          </p:cNvPr>
          <p:cNvCxnSpPr>
            <a:cxnSpLocks/>
          </p:cNvCxnSpPr>
          <p:nvPr>
            <p:custDataLst>
              <p:tags r:id="rId39"/>
            </p:custDataLst>
          </p:nvPr>
        </p:nvCxnSpPr>
        <p:spPr bwMode="auto">
          <a:xfrm flipV="1">
            <a:off x="65483" y="6005897"/>
            <a:ext cx="9642835" cy="10649"/>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2" name="Straight Connector 271">
            <a:extLst>
              <a:ext uri="{FF2B5EF4-FFF2-40B4-BE49-F238E27FC236}">
                <a16:creationId xmlns:a16="http://schemas.microsoft.com/office/drawing/2014/main" id="{988E4053-B3E4-4E02-98C1-B642C4F95A02}"/>
              </a:ext>
            </a:extLst>
          </p:cNvPr>
          <p:cNvCxnSpPr>
            <a:cxnSpLocks/>
          </p:cNvCxnSpPr>
          <p:nvPr>
            <p:custDataLst>
              <p:tags r:id="rId40"/>
            </p:custDataLst>
          </p:nvPr>
        </p:nvCxnSpPr>
        <p:spPr bwMode="auto">
          <a:xfrm>
            <a:off x="58873" y="2908345"/>
            <a:ext cx="9693429" cy="0"/>
          </a:xfrm>
          <a:prstGeom prst="line">
            <a:avLst/>
          </a:prstGeom>
          <a:ln w="952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3" name="Text Placeholder 2">
            <a:extLst>
              <a:ext uri="{FF2B5EF4-FFF2-40B4-BE49-F238E27FC236}">
                <a16:creationId xmlns:a16="http://schemas.microsoft.com/office/drawing/2014/main" id="{2FFE319E-D89B-4582-AA85-2D009EE787F4}"/>
              </a:ext>
            </a:extLst>
          </p:cNvPr>
          <p:cNvSpPr>
            <a:spLocks noGrp="1"/>
          </p:cNvSpPr>
          <p:nvPr>
            <p:custDataLst>
              <p:tags r:id="rId41"/>
            </p:custDataLst>
          </p:nvPr>
        </p:nvSpPr>
        <p:spPr bwMode="gray">
          <a:xfrm>
            <a:off x="6337589" y="3612030"/>
            <a:ext cx="1143006" cy="728468"/>
          </a:xfrm>
          <a:prstGeom prst="chevron">
            <a:avLst>
              <a:gd name="adj" fmla="val 18333"/>
            </a:avLst>
          </a:prstGeom>
          <a:gradFill flip="none" rotWithShape="1">
            <a:gsLst>
              <a:gs pos="0">
                <a:srgbClr val="6F8DB9">
                  <a:tint val="66000"/>
                  <a:satMod val="160000"/>
                </a:srgbClr>
              </a:gs>
              <a:gs pos="50000">
                <a:srgbClr val="6F8DB9">
                  <a:tint val="44500"/>
                  <a:satMod val="160000"/>
                </a:srgbClr>
              </a:gs>
              <a:gs pos="100000">
                <a:srgbClr val="6F8DB9">
                  <a:tint val="23500"/>
                  <a:satMod val="160000"/>
                </a:srgbClr>
              </a:gs>
            </a:gsLst>
            <a:lin ang="10800000" scaled="1"/>
            <a:tileRect/>
          </a:gra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sz="1200" i="1">
                <a:latin typeface="Roboto Lt"/>
                <a:sym typeface="+mn-lt"/>
              </a:rPr>
              <a:t>Feedback as needed</a:t>
            </a:r>
          </a:p>
        </p:txBody>
      </p:sp>
      <p:sp>
        <p:nvSpPr>
          <p:cNvPr id="274" name="Text Placeholder 2">
            <a:extLst>
              <a:ext uri="{FF2B5EF4-FFF2-40B4-BE49-F238E27FC236}">
                <a16:creationId xmlns:a16="http://schemas.microsoft.com/office/drawing/2014/main" id="{0361EC8C-4782-4E7D-82C4-80BB0D838496}"/>
              </a:ext>
            </a:extLst>
          </p:cNvPr>
          <p:cNvSpPr>
            <a:spLocks noGrp="1"/>
          </p:cNvSpPr>
          <p:nvPr>
            <p:custDataLst>
              <p:tags r:id="rId42"/>
            </p:custDataLst>
          </p:nvPr>
        </p:nvSpPr>
        <p:spPr bwMode="auto">
          <a:xfrm>
            <a:off x="2648926" y="3610966"/>
            <a:ext cx="3761715" cy="730134"/>
          </a:xfrm>
          <a:prstGeom prst="chevron">
            <a:avLst>
              <a:gd name="adj" fmla="val 18333"/>
            </a:avLst>
          </a:prstGeom>
          <a:solidFill>
            <a:srgbClr val="9DB1CF"/>
          </a:solidFill>
          <a:ln w="9525" algn="ctr">
            <a:solidFill>
              <a:schemeClr val="tx1"/>
            </a:solidFill>
          </a:ln>
        </p:spPr>
        <p:txBody>
          <a:bodyPr vert="horz" wrap="non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altLang="en-US" sz="1400">
                <a:effectLst/>
                <a:latin typeface="Roboto Lt"/>
              </a:rPr>
              <a:t>Recommendations </a:t>
            </a:r>
          </a:p>
          <a:p>
            <a:pPr marL="0" indent="0">
              <a:spcBef>
                <a:spcPct val="0"/>
              </a:spcBef>
              <a:spcAft>
                <a:spcPct val="0"/>
              </a:spcAft>
              <a:buNone/>
            </a:pPr>
            <a:r>
              <a:rPr lang="en-US" altLang="en-US" sz="1400">
                <a:effectLst/>
                <a:latin typeface="Roboto Lt"/>
              </a:rPr>
              <a:t>Development and Outreach</a:t>
            </a:r>
          </a:p>
        </p:txBody>
      </p:sp>
      <p:sp>
        <p:nvSpPr>
          <p:cNvPr id="275" name="Text Placeholder 2">
            <a:extLst>
              <a:ext uri="{FF2B5EF4-FFF2-40B4-BE49-F238E27FC236}">
                <a16:creationId xmlns:a16="http://schemas.microsoft.com/office/drawing/2014/main" id="{31709FEA-22F9-4A23-A95B-89F0B83EB63D}"/>
              </a:ext>
            </a:extLst>
          </p:cNvPr>
          <p:cNvSpPr>
            <a:spLocks noGrp="1"/>
          </p:cNvSpPr>
          <p:nvPr>
            <p:custDataLst>
              <p:tags r:id="rId43"/>
            </p:custDataLst>
          </p:nvPr>
        </p:nvSpPr>
        <p:spPr bwMode="auto">
          <a:xfrm>
            <a:off x="1893672" y="3621616"/>
            <a:ext cx="831850" cy="719616"/>
          </a:xfrm>
          <a:prstGeom prst="homePlate">
            <a:avLst>
              <a:gd name="adj" fmla="val 18333"/>
            </a:avLst>
          </a:prstGeom>
          <a:solidFill>
            <a:srgbClr val="DFE5EF"/>
          </a:soli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altLang="en-US" sz="1400">
                <a:effectLst/>
                <a:latin typeface="Roboto Lt"/>
              </a:rPr>
              <a:t>Work Plan</a:t>
            </a:r>
            <a:endParaRPr lang="en-US" sz="1400">
              <a:latin typeface="Roboto Lt"/>
              <a:sym typeface="+mn-lt"/>
            </a:endParaRPr>
          </a:p>
        </p:txBody>
      </p:sp>
      <p:sp>
        <p:nvSpPr>
          <p:cNvPr id="276" name="Rectangle 275">
            <a:extLst>
              <a:ext uri="{FF2B5EF4-FFF2-40B4-BE49-F238E27FC236}">
                <a16:creationId xmlns:a16="http://schemas.microsoft.com/office/drawing/2014/main" id="{4D6CFAEF-5BBB-4EEC-8EB3-2953530D4771}"/>
              </a:ext>
            </a:extLst>
          </p:cNvPr>
          <p:cNvSpPr/>
          <p:nvPr>
            <p:custDataLst>
              <p:tags r:id="rId44"/>
            </p:custDataLst>
          </p:nvPr>
        </p:nvSpPr>
        <p:spPr bwMode="gray">
          <a:xfrm>
            <a:off x="9390914"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78" name="Rectangle 277">
            <a:extLst>
              <a:ext uri="{FF2B5EF4-FFF2-40B4-BE49-F238E27FC236}">
                <a16:creationId xmlns:a16="http://schemas.microsoft.com/office/drawing/2014/main" id="{EF896392-6D5F-49BA-8DA1-2D2B20711505}"/>
              </a:ext>
            </a:extLst>
          </p:cNvPr>
          <p:cNvSpPr/>
          <p:nvPr>
            <p:custDataLst>
              <p:tags r:id="rId45"/>
            </p:custDataLst>
          </p:nvPr>
        </p:nvSpPr>
        <p:spPr bwMode="gray">
          <a:xfrm>
            <a:off x="8501914"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79" name="Rectangle 278">
            <a:extLst>
              <a:ext uri="{FF2B5EF4-FFF2-40B4-BE49-F238E27FC236}">
                <a16:creationId xmlns:a16="http://schemas.microsoft.com/office/drawing/2014/main" id="{A4774CC4-43FD-455E-BC59-3B73D3EAAFC0}"/>
              </a:ext>
            </a:extLst>
          </p:cNvPr>
          <p:cNvSpPr/>
          <p:nvPr>
            <p:custDataLst>
              <p:tags r:id="rId46"/>
            </p:custDataLst>
          </p:nvPr>
        </p:nvSpPr>
        <p:spPr bwMode="gray">
          <a:xfrm>
            <a:off x="6549684"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80" name="Rectangle 279">
            <a:extLst>
              <a:ext uri="{FF2B5EF4-FFF2-40B4-BE49-F238E27FC236}">
                <a16:creationId xmlns:a16="http://schemas.microsoft.com/office/drawing/2014/main" id="{834B5566-5435-4F81-A343-B6BC11C81B30}"/>
              </a:ext>
            </a:extLst>
          </p:cNvPr>
          <p:cNvSpPr/>
          <p:nvPr>
            <p:custDataLst>
              <p:tags r:id="rId47"/>
            </p:custDataLst>
          </p:nvPr>
        </p:nvSpPr>
        <p:spPr bwMode="gray">
          <a:xfrm>
            <a:off x="5498364"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81" name="Rectangle 280">
            <a:extLst>
              <a:ext uri="{FF2B5EF4-FFF2-40B4-BE49-F238E27FC236}">
                <a16:creationId xmlns:a16="http://schemas.microsoft.com/office/drawing/2014/main" id="{C968B22E-9757-4195-88E6-9ECE6B32FE41}"/>
              </a:ext>
            </a:extLst>
          </p:cNvPr>
          <p:cNvSpPr/>
          <p:nvPr>
            <p:custDataLst>
              <p:tags r:id="rId48"/>
            </p:custDataLst>
          </p:nvPr>
        </p:nvSpPr>
        <p:spPr bwMode="gray">
          <a:xfrm>
            <a:off x="4609364"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82" name="Rectangle 281">
            <a:extLst>
              <a:ext uri="{FF2B5EF4-FFF2-40B4-BE49-F238E27FC236}">
                <a16:creationId xmlns:a16="http://schemas.microsoft.com/office/drawing/2014/main" id="{A95E928B-BDBD-45FA-A133-7187B9AE6E9E}"/>
              </a:ext>
            </a:extLst>
          </p:cNvPr>
          <p:cNvSpPr/>
          <p:nvPr>
            <p:custDataLst>
              <p:tags r:id="rId49"/>
            </p:custDataLst>
          </p:nvPr>
        </p:nvSpPr>
        <p:spPr bwMode="gray">
          <a:xfrm>
            <a:off x="3720364"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83" name="Rectangle 282">
            <a:extLst>
              <a:ext uri="{FF2B5EF4-FFF2-40B4-BE49-F238E27FC236}">
                <a16:creationId xmlns:a16="http://schemas.microsoft.com/office/drawing/2014/main" id="{7EA242EE-89A7-43D4-A603-9EC4FCD42710}"/>
              </a:ext>
            </a:extLst>
          </p:cNvPr>
          <p:cNvSpPr/>
          <p:nvPr>
            <p:custDataLst>
              <p:tags r:id="rId50"/>
            </p:custDataLst>
          </p:nvPr>
        </p:nvSpPr>
        <p:spPr bwMode="gray">
          <a:xfrm>
            <a:off x="3164739"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84" name="Rectangle 283">
            <a:extLst>
              <a:ext uri="{FF2B5EF4-FFF2-40B4-BE49-F238E27FC236}">
                <a16:creationId xmlns:a16="http://schemas.microsoft.com/office/drawing/2014/main" id="{60BC393F-708B-48E7-BC5E-34529CB25FA2}"/>
              </a:ext>
            </a:extLst>
          </p:cNvPr>
          <p:cNvSpPr/>
          <p:nvPr>
            <p:custDataLst>
              <p:tags r:id="rId51"/>
            </p:custDataLst>
          </p:nvPr>
        </p:nvSpPr>
        <p:spPr bwMode="gray">
          <a:xfrm>
            <a:off x="2425153"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85" name="Rectangle 284">
            <a:extLst>
              <a:ext uri="{FF2B5EF4-FFF2-40B4-BE49-F238E27FC236}">
                <a16:creationId xmlns:a16="http://schemas.microsoft.com/office/drawing/2014/main" id="{02BA8BED-9A3F-45B5-831A-D23BF155B3CC}"/>
              </a:ext>
            </a:extLst>
          </p:cNvPr>
          <p:cNvSpPr/>
          <p:nvPr>
            <p:custDataLst>
              <p:tags r:id="rId52"/>
            </p:custDataLst>
          </p:nvPr>
        </p:nvSpPr>
        <p:spPr bwMode="gray">
          <a:xfrm>
            <a:off x="1829651"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86" name="Text Placeholder 2">
            <a:extLst>
              <a:ext uri="{FF2B5EF4-FFF2-40B4-BE49-F238E27FC236}">
                <a16:creationId xmlns:a16="http://schemas.microsoft.com/office/drawing/2014/main" id="{F8B440E9-5313-476C-A260-0B6F198F088A}"/>
              </a:ext>
            </a:extLst>
          </p:cNvPr>
          <p:cNvSpPr>
            <a:spLocks noGrp="1"/>
          </p:cNvSpPr>
          <p:nvPr>
            <p:custDataLst>
              <p:tags r:id="rId53"/>
            </p:custDataLst>
          </p:nvPr>
        </p:nvSpPr>
        <p:spPr bwMode="auto">
          <a:xfrm>
            <a:off x="204927" y="2985632"/>
            <a:ext cx="1324558" cy="382016"/>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r>
              <a:rPr lang="en-US" sz="1400" b="1">
                <a:solidFill>
                  <a:schemeClr val="bg1">
                    <a:lumMod val="50000"/>
                  </a:schemeClr>
                </a:solidFill>
                <a:latin typeface="Roboto Lt"/>
                <a:sym typeface="+mn-lt"/>
              </a:rPr>
              <a:t>Climate Action </a:t>
            </a:r>
          </a:p>
          <a:p>
            <a:pPr marL="0" indent="0" algn="ctr">
              <a:spcBef>
                <a:spcPct val="0"/>
              </a:spcBef>
              <a:spcAft>
                <a:spcPct val="0"/>
              </a:spcAft>
              <a:buNone/>
            </a:pPr>
            <a:r>
              <a:rPr lang="en-US" sz="1400" b="1">
                <a:solidFill>
                  <a:schemeClr val="bg1">
                    <a:lumMod val="50000"/>
                  </a:schemeClr>
                </a:solidFill>
                <a:latin typeface="Roboto Lt"/>
                <a:sym typeface="+mn-lt"/>
              </a:rPr>
              <a:t>Council Mtgs</a:t>
            </a:r>
          </a:p>
        </p:txBody>
      </p:sp>
      <p:sp>
        <p:nvSpPr>
          <p:cNvPr id="287" name="Text Placeholder 2">
            <a:extLst>
              <a:ext uri="{FF2B5EF4-FFF2-40B4-BE49-F238E27FC236}">
                <a16:creationId xmlns:a16="http://schemas.microsoft.com/office/drawing/2014/main" id="{968383F4-8F17-4212-B8EC-71473A73850C}"/>
              </a:ext>
            </a:extLst>
          </p:cNvPr>
          <p:cNvSpPr>
            <a:spLocks noGrp="1"/>
          </p:cNvSpPr>
          <p:nvPr>
            <p:custDataLst>
              <p:tags r:id="rId54"/>
            </p:custDataLst>
          </p:nvPr>
        </p:nvSpPr>
        <p:spPr bwMode="auto">
          <a:xfrm>
            <a:off x="14889" y="3791890"/>
            <a:ext cx="16525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r>
              <a:rPr lang="en-US" altLang="en-US" sz="1400" b="1">
                <a:solidFill>
                  <a:srgbClr val="27509F"/>
                </a:solidFill>
                <a:effectLst/>
                <a:latin typeface="Roboto Lt"/>
                <a:sym typeface="+mn-lt"/>
              </a:rPr>
              <a:t>Advisory </a:t>
            </a:r>
            <a:br>
              <a:rPr lang="en-US" altLang="en-US" sz="1400" b="1">
                <a:solidFill>
                  <a:srgbClr val="27509F"/>
                </a:solidFill>
                <a:effectLst/>
                <a:latin typeface="Roboto Lt"/>
                <a:sym typeface="+mn-lt"/>
              </a:rPr>
            </a:br>
            <a:r>
              <a:rPr lang="en-US" altLang="en-US" sz="1400" b="1">
                <a:solidFill>
                  <a:srgbClr val="27509F"/>
                </a:solidFill>
                <a:effectLst/>
                <a:latin typeface="Roboto Lt"/>
                <a:sym typeface="+mn-lt"/>
              </a:rPr>
              <a:t>Panels</a:t>
            </a:r>
            <a:endParaRPr lang="en-US" sz="1400" b="1">
              <a:solidFill>
                <a:srgbClr val="27509F"/>
              </a:solidFill>
              <a:latin typeface="Roboto Lt"/>
              <a:sym typeface="+mn-lt"/>
            </a:endParaRPr>
          </a:p>
        </p:txBody>
      </p:sp>
      <p:sp>
        <p:nvSpPr>
          <p:cNvPr id="288" name="Text Placeholder 2">
            <a:extLst>
              <a:ext uri="{FF2B5EF4-FFF2-40B4-BE49-F238E27FC236}">
                <a16:creationId xmlns:a16="http://schemas.microsoft.com/office/drawing/2014/main" id="{9E120D0F-9528-4A97-B3EA-2FDA68CBA3BC}"/>
              </a:ext>
            </a:extLst>
          </p:cNvPr>
          <p:cNvSpPr>
            <a:spLocks noGrp="1"/>
          </p:cNvSpPr>
          <p:nvPr>
            <p:custDataLst>
              <p:tags r:id="rId55"/>
            </p:custDataLst>
          </p:nvPr>
        </p:nvSpPr>
        <p:spPr bwMode="auto">
          <a:xfrm>
            <a:off x="23345" y="4660774"/>
            <a:ext cx="16525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r>
              <a:rPr lang="en-US" altLang="en-US" sz="1400" b="1">
                <a:solidFill>
                  <a:schemeClr val="accent2"/>
                </a:solidFill>
                <a:effectLst/>
                <a:latin typeface="Roboto Lt"/>
                <a:sym typeface="+mn-lt"/>
              </a:rPr>
              <a:t>Climate Action </a:t>
            </a:r>
            <a:br>
              <a:rPr lang="en-US" altLang="en-US" sz="1400" b="1">
                <a:solidFill>
                  <a:schemeClr val="accent2"/>
                </a:solidFill>
                <a:effectLst/>
                <a:latin typeface="Roboto Lt"/>
                <a:sym typeface="+mn-lt"/>
              </a:rPr>
            </a:br>
            <a:r>
              <a:rPr lang="en-US" altLang="en-US" sz="1400" b="1">
                <a:solidFill>
                  <a:schemeClr val="accent2"/>
                </a:solidFill>
                <a:effectLst/>
                <a:latin typeface="Roboto Lt"/>
                <a:sym typeface="+mn-lt"/>
              </a:rPr>
              <a:t>Council</a:t>
            </a:r>
            <a:endParaRPr lang="en-US" sz="1400" b="1">
              <a:solidFill>
                <a:schemeClr val="accent2"/>
              </a:solidFill>
              <a:latin typeface="Roboto Lt"/>
              <a:sym typeface="+mn-lt"/>
            </a:endParaRPr>
          </a:p>
        </p:txBody>
      </p:sp>
      <p:sp>
        <p:nvSpPr>
          <p:cNvPr id="289" name="Rectangle 288">
            <a:extLst>
              <a:ext uri="{FF2B5EF4-FFF2-40B4-BE49-F238E27FC236}">
                <a16:creationId xmlns:a16="http://schemas.microsoft.com/office/drawing/2014/main" id="{C55AF0EE-82C6-4224-A522-9BE795453FBA}"/>
              </a:ext>
            </a:extLst>
          </p:cNvPr>
          <p:cNvSpPr/>
          <p:nvPr>
            <p:custDataLst>
              <p:tags r:id="rId56"/>
            </p:custDataLst>
          </p:nvPr>
        </p:nvSpPr>
        <p:spPr bwMode="gray">
          <a:xfrm>
            <a:off x="4194807" y="3062576"/>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cxnSp>
        <p:nvCxnSpPr>
          <p:cNvPr id="290" name="Straight Connector 289">
            <a:extLst>
              <a:ext uri="{FF2B5EF4-FFF2-40B4-BE49-F238E27FC236}">
                <a16:creationId xmlns:a16="http://schemas.microsoft.com/office/drawing/2014/main" id="{0673C916-4910-46D3-97EE-9F441264E476}"/>
              </a:ext>
            </a:extLst>
          </p:cNvPr>
          <p:cNvCxnSpPr>
            <a:cxnSpLocks/>
          </p:cNvCxnSpPr>
          <p:nvPr>
            <p:custDataLst>
              <p:tags r:id="rId57"/>
            </p:custDataLst>
          </p:nvPr>
        </p:nvCxnSpPr>
        <p:spPr bwMode="auto">
          <a:xfrm>
            <a:off x="9755502" y="2908345"/>
            <a:ext cx="0" cy="3108201"/>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EAD2489F-ACAD-46AC-AA5C-549B654FEBE9}"/>
              </a:ext>
            </a:extLst>
          </p:cNvPr>
          <p:cNvCxnSpPr>
            <a:cxnSpLocks/>
            <a:endCxn id="295" idx="1"/>
          </p:cNvCxnSpPr>
          <p:nvPr>
            <p:custDataLst>
              <p:tags r:id="rId58"/>
            </p:custDataLst>
          </p:nvPr>
        </p:nvCxnSpPr>
        <p:spPr bwMode="auto">
          <a:xfrm>
            <a:off x="11115776" y="2908345"/>
            <a:ext cx="21645" cy="3097552"/>
          </a:xfrm>
          <a:prstGeom prst="line">
            <a:avLst/>
          </a:prstGeom>
          <a:ln w="952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2" name="Straight Connector 291">
            <a:extLst>
              <a:ext uri="{FF2B5EF4-FFF2-40B4-BE49-F238E27FC236}">
                <a16:creationId xmlns:a16="http://schemas.microsoft.com/office/drawing/2014/main" id="{07DBED85-BF9D-4173-A19B-9E5C587685C2}"/>
              </a:ext>
            </a:extLst>
          </p:cNvPr>
          <p:cNvCxnSpPr>
            <a:cxnSpLocks/>
            <a:endCxn id="295" idx="1"/>
          </p:cNvCxnSpPr>
          <p:nvPr>
            <p:custDataLst>
              <p:tags r:id="rId59"/>
            </p:custDataLst>
          </p:nvPr>
        </p:nvCxnSpPr>
        <p:spPr bwMode="auto">
          <a:xfrm>
            <a:off x="9693537" y="6005897"/>
            <a:ext cx="1443884" cy="0"/>
          </a:xfrm>
          <a:prstGeom prst="line">
            <a:avLst/>
          </a:prstGeom>
          <a:ln w="3175"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3" name="Text Placeholder 2">
            <a:extLst>
              <a:ext uri="{FF2B5EF4-FFF2-40B4-BE49-F238E27FC236}">
                <a16:creationId xmlns:a16="http://schemas.microsoft.com/office/drawing/2014/main" id="{5AACE0A6-5AC6-4A67-A180-7E245764302F}"/>
              </a:ext>
            </a:extLst>
          </p:cNvPr>
          <p:cNvSpPr>
            <a:spLocks noGrp="1"/>
          </p:cNvSpPr>
          <p:nvPr>
            <p:custDataLst>
              <p:tags r:id="rId60"/>
            </p:custDataLst>
          </p:nvPr>
        </p:nvSpPr>
        <p:spPr bwMode="auto">
          <a:xfrm>
            <a:off x="9752301" y="2428916"/>
            <a:ext cx="1360267" cy="479425"/>
          </a:xfrm>
          <a:prstGeom prst="rect">
            <a:avLst/>
          </a:prstGeom>
          <a:noFill/>
          <a:ln w="9525" algn="ctr">
            <a:solidFill>
              <a:schemeClr val="tx1"/>
            </a:solidFill>
          </a:ln>
          <a:extLst>
            <a:ext uri="{909E8E84-426E-40DD-AFC4-6F175D3DCCD1}">
              <a14:hiddenFill xmlns:a14="http://schemas.microsoft.com/office/drawing/2010/main">
                <a:solidFill>
                  <a:scrgbClr r="0" g="0" b="0"/>
                </a:solidFill>
              </a14:hiddenFill>
            </a:ext>
          </a:extLst>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r>
              <a:rPr lang="en-US" sz="1400" b="1">
                <a:latin typeface="Roboto Lt"/>
                <a:sym typeface="+mn-lt"/>
              </a:rPr>
              <a:t>2022</a:t>
            </a:r>
          </a:p>
          <a:p>
            <a:pPr marL="0" indent="0" algn="ctr">
              <a:spcBef>
                <a:spcPct val="0"/>
              </a:spcBef>
              <a:spcAft>
                <a:spcPct val="0"/>
              </a:spcAft>
              <a:buNone/>
            </a:pPr>
            <a:r>
              <a:rPr lang="en-US" sz="1400" b="1">
                <a:latin typeface="Roboto Lt"/>
                <a:sym typeface="+mn-lt"/>
              </a:rPr>
              <a:t>… =&gt; Dec</a:t>
            </a:r>
          </a:p>
        </p:txBody>
      </p:sp>
      <p:sp>
        <p:nvSpPr>
          <p:cNvPr id="294" name="Text Placeholder 2">
            <a:extLst>
              <a:ext uri="{FF2B5EF4-FFF2-40B4-BE49-F238E27FC236}">
                <a16:creationId xmlns:a16="http://schemas.microsoft.com/office/drawing/2014/main" id="{342F5147-C473-43BB-BFCA-EBE279A42134}"/>
              </a:ext>
            </a:extLst>
          </p:cNvPr>
          <p:cNvSpPr>
            <a:spLocks noGrp="1"/>
          </p:cNvSpPr>
          <p:nvPr>
            <p:custDataLst>
              <p:tags r:id="rId61"/>
            </p:custDataLst>
          </p:nvPr>
        </p:nvSpPr>
        <p:spPr bwMode="gray">
          <a:xfrm>
            <a:off x="8033035" y="3575766"/>
            <a:ext cx="1560511" cy="774780"/>
          </a:xfrm>
          <a:prstGeom prst="chevron">
            <a:avLst>
              <a:gd name="adj" fmla="val 18333"/>
            </a:avLst>
          </a:prstGeom>
          <a:gradFill flip="none" rotWithShape="1">
            <a:gsLst>
              <a:gs pos="0">
                <a:srgbClr val="6F8DB9">
                  <a:tint val="66000"/>
                  <a:satMod val="160000"/>
                </a:srgbClr>
              </a:gs>
              <a:gs pos="50000">
                <a:srgbClr val="6F8DB9">
                  <a:tint val="44500"/>
                  <a:satMod val="160000"/>
                </a:srgbClr>
              </a:gs>
              <a:gs pos="100000">
                <a:srgbClr val="6F8DB9">
                  <a:tint val="23500"/>
                  <a:satMod val="160000"/>
                </a:srgbClr>
              </a:gs>
            </a:gsLst>
            <a:lin ang="10800000" scaled="1"/>
            <a:tileRect/>
          </a:gra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sz="1200" i="1">
                <a:latin typeface="Roboto Lt"/>
                <a:sym typeface="+mn-lt"/>
              </a:rPr>
              <a:t>Supporting studies finalized (e.g., Jobs Study)</a:t>
            </a:r>
          </a:p>
        </p:txBody>
      </p:sp>
      <p:sp>
        <p:nvSpPr>
          <p:cNvPr id="295" name="Text Placeholder 2">
            <a:extLst>
              <a:ext uri="{FF2B5EF4-FFF2-40B4-BE49-F238E27FC236}">
                <a16:creationId xmlns:a16="http://schemas.microsoft.com/office/drawing/2014/main" id="{B6A9EB2A-5034-4DF8-A841-5A0AD3153177}"/>
              </a:ext>
            </a:extLst>
          </p:cNvPr>
          <p:cNvSpPr>
            <a:spLocks noGrp="1"/>
          </p:cNvSpPr>
          <p:nvPr>
            <p:custDataLst>
              <p:tags r:id="rId62"/>
            </p:custDataLst>
          </p:nvPr>
        </p:nvSpPr>
        <p:spPr bwMode="gray">
          <a:xfrm>
            <a:off x="10902678" y="5319692"/>
            <a:ext cx="1280438" cy="1372409"/>
          </a:xfrm>
          <a:prstGeom prst="chevron">
            <a:avLst>
              <a:gd name="adj" fmla="val 18333"/>
            </a:avLst>
          </a:prstGeom>
          <a:solidFill>
            <a:schemeClr val="accent6"/>
          </a:soli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altLang="en-US" sz="1000">
                <a:solidFill>
                  <a:schemeClr val="bg1"/>
                </a:solidFill>
                <a:effectLst/>
                <a:latin typeface="Roboto Lt"/>
              </a:rPr>
              <a:t>First State Energy Plan issued subsequent to Scoping Plan;</a:t>
            </a:r>
          </a:p>
          <a:p>
            <a:pPr marL="0" indent="0">
              <a:spcBef>
                <a:spcPct val="0"/>
              </a:spcBef>
              <a:spcAft>
                <a:spcPct val="0"/>
              </a:spcAft>
              <a:buNone/>
            </a:pPr>
            <a:endParaRPr lang="en-US" sz="1000">
              <a:solidFill>
                <a:schemeClr val="bg1"/>
              </a:solidFill>
              <a:latin typeface="Roboto Lt"/>
              <a:sym typeface="+mn-lt"/>
            </a:endParaRPr>
          </a:p>
          <a:p>
            <a:pPr marL="0" indent="0">
              <a:spcBef>
                <a:spcPct val="0"/>
              </a:spcBef>
              <a:spcAft>
                <a:spcPct val="0"/>
              </a:spcAft>
              <a:buNone/>
            </a:pPr>
            <a:r>
              <a:rPr lang="en-US" sz="1000">
                <a:solidFill>
                  <a:schemeClr val="bg1"/>
                </a:solidFill>
                <a:latin typeface="Roboto Lt"/>
                <a:sym typeface="+mn-lt"/>
              </a:rPr>
              <a:t>DEC Regulations</a:t>
            </a:r>
          </a:p>
        </p:txBody>
      </p:sp>
      <p:sp>
        <p:nvSpPr>
          <p:cNvPr id="296" name="Rectangle 295">
            <a:extLst>
              <a:ext uri="{FF2B5EF4-FFF2-40B4-BE49-F238E27FC236}">
                <a16:creationId xmlns:a16="http://schemas.microsoft.com/office/drawing/2014/main" id="{D5DA34EA-3F00-47AF-B3A9-9ACC05BA605F}"/>
              </a:ext>
            </a:extLst>
          </p:cNvPr>
          <p:cNvSpPr/>
          <p:nvPr>
            <p:custDataLst>
              <p:tags r:id="rId63"/>
            </p:custDataLst>
          </p:nvPr>
        </p:nvSpPr>
        <p:spPr bwMode="gray">
          <a:xfrm>
            <a:off x="9914258" y="3071857"/>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97" name="Rectangle 296">
            <a:extLst>
              <a:ext uri="{FF2B5EF4-FFF2-40B4-BE49-F238E27FC236}">
                <a16:creationId xmlns:a16="http://schemas.microsoft.com/office/drawing/2014/main" id="{91B9330C-ACFC-4FCD-A79D-B63593009157}"/>
              </a:ext>
            </a:extLst>
          </p:cNvPr>
          <p:cNvSpPr/>
          <p:nvPr>
            <p:custDataLst>
              <p:tags r:id="rId64"/>
            </p:custDataLst>
          </p:nvPr>
        </p:nvSpPr>
        <p:spPr bwMode="gray">
          <a:xfrm>
            <a:off x="10142790" y="3071857"/>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98" name="Rectangle 297">
            <a:extLst>
              <a:ext uri="{FF2B5EF4-FFF2-40B4-BE49-F238E27FC236}">
                <a16:creationId xmlns:a16="http://schemas.microsoft.com/office/drawing/2014/main" id="{E9A95CA4-C774-49B4-8BD4-FE476DDE8E32}"/>
              </a:ext>
            </a:extLst>
          </p:cNvPr>
          <p:cNvSpPr/>
          <p:nvPr>
            <p:custDataLst>
              <p:tags r:id="rId65"/>
            </p:custDataLst>
          </p:nvPr>
        </p:nvSpPr>
        <p:spPr bwMode="gray">
          <a:xfrm>
            <a:off x="10379668" y="3071857"/>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99" name="Rectangle 298">
            <a:extLst>
              <a:ext uri="{FF2B5EF4-FFF2-40B4-BE49-F238E27FC236}">
                <a16:creationId xmlns:a16="http://schemas.microsoft.com/office/drawing/2014/main" id="{07D89B78-56AB-4AE4-8B4B-124FC36D342D}"/>
              </a:ext>
            </a:extLst>
          </p:cNvPr>
          <p:cNvSpPr/>
          <p:nvPr>
            <p:custDataLst>
              <p:tags r:id="rId66"/>
            </p:custDataLst>
          </p:nvPr>
        </p:nvSpPr>
        <p:spPr bwMode="gray">
          <a:xfrm>
            <a:off x="10603487" y="3071857"/>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300" name="Text Placeholder 2">
            <a:extLst>
              <a:ext uri="{FF2B5EF4-FFF2-40B4-BE49-F238E27FC236}">
                <a16:creationId xmlns:a16="http://schemas.microsoft.com/office/drawing/2014/main" id="{E43CB6CD-CEF1-4DB0-94FE-76DFBEEBE9C8}"/>
              </a:ext>
            </a:extLst>
          </p:cNvPr>
          <p:cNvSpPr>
            <a:spLocks noGrp="1"/>
          </p:cNvSpPr>
          <p:nvPr>
            <p:custDataLst>
              <p:tags r:id="rId67"/>
            </p:custDataLst>
          </p:nvPr>
        </p:nvSpPr>
        <p:spPr bwMode="gray">
          <a:xfrm>
            <a:off x="5807151" y="4456721"/>
            <a:ext cx="1110101" cy="761065"/>
          </a:xfrm>
          <a:prstGeom prst="chevron">
            <a:avLst>
              <a:gd name="adj" fmla="val 18333"/>
            </a:avLst>
          </a:prstGeom>
          <a:solidFill>
            <a:schemeClr val="accent2">
              <a:lumMod val="60000"/>
              <a:lumOff val="40000"/>
            </a:schemeClr>
          </a:soli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altLang="en-US" sz="1200">
                <a:solidFill>
                  <a:schemeClr val="bg1"/>
                </a:solidFill>
                <a:effectLst/>
                <a:latin typeface="Roboto Lt"/>
              </a:rPr>
              <a:t>Integration Analysis</a:t>
            </a:r>
            <a:endParaRPr lang="en-US" sz="1200">
              <a:solidFill>
                <a:schemeClr val="bg1"/>
              </a:solidFill>
              <a:latin typeface="Roboto Lt"/>
              <a:sym typeface="+mn-lt"/>
            </a:endParaRPr>
          </a:p>
        </p:txBody>
      </p:sp>
      <p:sp>
        <p:nvSpPr>
          <p:cNvPr id="301" name="Text Placeholder 2">
            <a:extLst>
              <a:ext uri="{FF2B5EF4-FFF2-40B4-BE49-F238E27FC236}">
                <a16:creationId xmlns:a16="http://schemas.microsoft.com/office/drawing/2014/main" id="{63B6F89C-50C4-418A-B217-14F9EE591CF4}"/>
              </a:ext>
            </a:extLst>
          </p:cNvPr>
          <p:cNvSpPr>
            <a:spLocks noGrp="1"/>
          </p:cNvSpPr>
          <p:nvPr>
            <p:custDataLst>
              <p:tags r:id="rId68"/>
            </p:custDataLst>
          </p:nvPr>
        </p:nvSpPr>
        <p:spPr bwMode="gray">
          <a:xfrm>
            <a:off x="8121683" y="4457937"/>
            <a:ext cx="1710380" cy="770498"/>
          </a:xfrm>
          <a:prstGeom prst="chevron">
            <a:avLst>
              <a:gd name="adj" fmla="val 18333"/>
            </a:avLst>
          </a:prstGeom>
          <a:solidFill>
            <a:schemeClr val="accent2">
              <a:lumMod val="75000"/>
            </a:schemeClr>
          </a:soli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altLang="en-US" sz="1200">
                <a:solidFill>
                  <a:schemeClr val="bg1"/>
                </a:solidFill>
                <a:effectLst/>
                <a:latin typeface="Roboto Lt"/>
              </a:rPr>
              <a:t>Prepare to Issue Draft Scoping Plan</a:t>
            </a:r>
            <a:endParaRPr lang="en-US" sz="1200">
              <a:solidFill>
                <a:schemeClr val="bg1"/>
              </a:solidFill>
              <a:latin typeface="Roboto Lt"/>
              <a:sym typeface="+mn-lt"/>
            </a:endParaRPr>
          </a:p>
        </p:txBody>
      </p:sp>
      <p:sp>
        <p:nvSpPr>
          <p:cNvPr id="302" name="Text Placeholder 2">
            <a:extLst>
              <a:ext uri="{FF2B5EF4-FFF2-40B4-BE49-F238E27FC236}">
                <a16:creationId xmlns:a16="http://schemas.microsoft.com/office/drawing/2014/main" id="{63819D03-F18F-4C6B-8DBC-3B597B4305DE}"/>
              </a:ext>
            </a:extLst>
          </p:cNvPr>
          <p:cNvSpPr>
            <a:spLocks noGrp="1"/>
          </p:cNvSpPr>
          <p:nvPr>
            <p:custDataLst>
              <p:tags r:id="rId69"/>
            </p:custDataLst>
          </p:nvPr>
        </p:nvSpPr>
        <p:spPr bwMode="gray">
          <a:xfrm>
            <a:off x="6836578" y="4457329"/>
            <a:ext cx="1377904" cy="770498"/>
          </a:xfrm>
          <a:prstGeom prst="chevron">
            <a:avLst>
              <a:gd name="adj" fmla="val 18333"/>
            </a:avLst>
          </a:prstGeom>
          <a:solidFill>
            <a:schemeClr val="accent2"/>
          </a:solidFill>
          <a:ln w="9525" algn="ctr">
            <a:solidFill>
              <a:schemeClr val="tx1"/>
            </a:solidFill>
          </a:ln>
        </p:spPr>
        <p:txBody>
          <a:bodyPr vert="horz" wrap="non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sz="1200">
                <a:solidFill>
                  <a:schemeClr val="bg1"/>
                </a:solidFill>
                <a:latin typeface="Roboto Lt"/>
                <a:sym typeface="+mn-lt"/>
              </a:rPr>
              <a:t>Review Draft </a:t>
            </a:r>
            <a:br>
              <a:rPr lang="en-US" sz="1200">
                <a:solidFill>
                  <a:schemeClr val="bg1"/>
                </a:solidFill>
                <a:latin typeface="Roboto Lt"/>
                <a:sym typeface="+mn-lt"/>
              </a:rPr>
            </a:br>
            <a:r>
              <a:rPr lang="en-US" sz="1200">
                <a:solidFill>
                  <a:schemeClr val="bg1"/>
                </a:solidFill>
                <a:latin typeface="Roboto Lt"/>
                <a:sym typeface="+mn-lt"/>
              </a:rPr>
              <a:t>Integrated</a:t>
            </a:r>
          </a:p>
          <a:p>
            <a:pPr marL="0" indent="0">
              <a:spcBef>
                <a:spcPct val="0"/>
              </a:spcBef>
              <a:spcAft>
                <a:spcPct val="0"/>
              </a:spcAft>
              <a:buNone/>
            </a:pPr>
            <a:r>
              <a:rPr lang="en-US" sz="1200">
                <a:solidFill>
                  <a:schemeClr val="bg1"/>
                </a:solidFill>
                <a:latin typeface="Roboto Lt"/>
                <a:sym typeface="+mn-lt"/>
              </a:rPr>
              <a:t>Strategy</a:t>
            </a:r>
          </a:p>
        </p:txBody>
      </p:sp>
      <p:sp>
        <p:nvSpPr>
          <p:cNvPr id="303" name="Text Placeholder 2">
            <a:extLst>
              <a:ext uri="{FF2B5EF4-FFF2-40B4-BE49-F238E27FC236}">
                <a16:creationId xmlns:a16="http://schemas.microsoft.com/office/drawing/2014/main" id="{CDEE2D2D-E0E6-474C-950A-72CAC843B9D8}"/>
              </a:ext>
            </a:extLst>
          </p:cNvPr>
          <p:cNvSpPr>
            <a:spLocks noGrp="1"/>
          </p:cNvSpPr>
          <p:nvPr>
            <p:custDataLst>
              <p:tags r:id="rId70"/>
            </p:custDataLst>
          </p:nvPr>
        </p:nvSpPr>
        <p:spPr bwMode="auto">
          <a:xfrm>
            <a:off x="11118975" y="2428919"/>
            <a:ext cx="1007200" cy="479424"/>
          </a:xfrm>
          <a:prstGeom prst="rect">
            <a:avLst/>
          </a:prstGeom>
          <a:solidFill>
            <a:schemeClr val="bg1"/>
          </a:solidFill>
          <a:ln w="9525" algn="ctr">
            <a:solidFill>
              <a:schemeClr val="tx1"/>
            </a:solidFill>
          </a:ln>
        </p:spPr>
        <p:txBody>
          <a:bodyPr vert="horz" wrap="none" lIns="0" tIns="23813" rIns="0" bIns="23813"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r>
              <a:rPr lang="en-US" altLang="en-US" sz="1400" b="1">
                <a:latin typeface="Roboto Lt"/>
              </a:rPr>
              <a:t>Post-</a:t>
            </a:r>
          </a:p>
          <a:p>
            <a:pPr marL="0" indent="0" algn="ctr">
              <a:spcBef>
                <a:spcPct val="0"/>
              </a:spcBef>
              <a:spcAft>
                <a:spcPct val="0"/>
              </a:spcAft>
              <a:buNone/>
            </a:pPr>
            <a:r>
              <a:rPr lang="en-US" altLang="en-US" sz="1400" b="1">
                <a:latin typeface="Roboto Lt"/>
              </a:rPr>
              <a:t>2022</a:t>
            </a:r>
            <a:endParaRPr lang="en-US" sz="1400" b="1">
              <a:latin typeface="Roboto Lt"/>
              <a:sym typeface="+mn-lt"/>
            </a:endParaRPr>
          </a:p>
        </p:txBody>
      </p:sp>
      <p:sp>
        <p:nvSpPr>
          <p:cNvPr id="304" name="Text Placeholder 2">
            <a:extLst>
              <a:ext uri="{FF2B5EF4-FFF2-40B4-BE49-F238E27FC236}">
                <a16:creationId xmlns:a16="http://schemas.microsoft.com/office/drawing/2014/main" id="{CEBD1115-A11E-4B57-BB5A-0A39D95115C5}"/>
              </a:ext>
            </a:extLst>
          </p:cNvPr>
          <p:cNvSpPr>
            <a:spLocks noGrp="1"/>
          </p:cNvSpPr>
          <p:nvPr>
            <p:custDataLst>
              <p:tags r:id="rId71"/>
            </p:custDataLst>
          </p:nvPr>
        </p:nvSpPr>
        <p:spPr bwMode="gray">
          <a:xfrm>
            <a:off x="9741529" y="4457942"/>
            <a:ext cx="1002584" cy="780541"/>
          </a:xfrm>
          <a:prstGeom prst="chevron">
            <a:avLst>
              <a:gd name="adj" fmla="val 18333"/>
            </a:avLst>
          </a:prstGeom>
          <a:solidFill>
            <a:schemeClr val="accent2">
              <a:lumMod val="50000"/>
            </a:schemeClr>
          </a:soli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altLang="en-US" sz="1200">
                <a:solidFill>
                  <a:schemeClr val="bg1"/>
                </a:solidFill>
                <a:latin typeface="Roboto Lt"/>
              </a:rPr>
              <a:t>Public Hearings</a:t>
            </a:r>
            <a:endParaRPr lang="en-US" sz="1200">
              <a:solidFill>
                <a:schemeClr val="bg1"/>
              </a:solidFill>
              <a:latin typeface="Roboto Lt"/>
              <a:sym typeface="+mn-lt"/>
            </a:endParaRPr>
          </a:p>
        </p:txBody>
      </p:sp>
      <p:sp>
        <p:nvSpPr>
          <p:cNvPr id="80" name="Rectangle 79">
            <a:extLst>
              <a:ext uri="{FF2B5EF4-FFF2-40B4-BE49-F238E27FC236}">
                <a16:creationId xmlns:a16="http://schemas.microsoft.com/office/drawing/2014/main" id="{8D6152A1-402E-4352-8D5B-0C4E33971B94}"/>
              </a:ext>
            </a:extLst>
          </p:cNvPr>
          <p:cNvSpPr/>
          <p:nvPr>
            <p:custDataLst>
              <p:tags r:id="rId72"/>
            </p:custDataLst>
          </p:nvPr>
        </p:nvSpPr>
        <p:spPr bwMode="gray">
          <a:xfrm>
            <a:off x="6051325" y="3060833"/>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81" name="Rectangle 80">
            <a:extLst>
              <a:ext uri="{FF2B5EF4-FFF2-40B4-BE49-F238E27FC236}">
                <a16:creationId xmlns:a16="http://schemas.microsoft.com/office/drawing/2014/main" id="{A0A960C2-2C42-4EC6-A81B-A45BB7377FF8}"/>
              </a:ext>
            </a:extLst>
          </p:cNvPr>
          <p:cNvSpPr/>
          <p:nvPr>
            <p:custDataLst>
              <p:tags r:id="rId73"/>
            </p:custDataLst>
          </p:nvPr>
        </p:nvSpPr>
        <p:spPr bwMode="gray">
          <a:xfrm>
            <a:off x="7055701" y="3073688"/>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02" name="Text Placeholder 2">
            <a:extLst>
              <a:ext uri="{FF2B5EF4-FFF2-40B4-BE49-F238E27FC236}">
                <a16:creationId xmlns:a16="http://schemas.microsoft.com/office/drawing/2014/main" id="{17467DCB-1E00-4E60-B51E-CCF6FC9BCA7A}"/>
              </a:ext>
            </a:extLst>
          </p:cNvPr>
          <p:cNvSpPr>
            <a:spLocks noGrp="1"/>
          </p:cNvSpPr>
          <p:nvPr>
            <p:custDataLst>
              <p:tags r:id="rId74"/>
            </p:custDataLst>
          </p:nvPr>
        </p:nvSpPr>
        <p:spPr bwMode="gray">
          <a:xfrm>
            <a:off x="10657579" y="4456721"/>
            <a:ext cx="861742" cy="770498"/>
          </a:xfrm>
          <a:prstGeom prst="chevron">
            <a:avLst>
              <a:gd name="adj" fmla="val 18333"/>
            </a:avLst>
          </a:prstGeom>
          <a:solidFill>
            <a:schemeClr val="accent6"/>
          </a:solidFill>
          <a:ln w="9525" algn="ctr">
            <a:solidFill>
              <a:schemeClr val="tx1"/>
            </a:solidFill>
          </a:ln>
        </p:spPr>
        <p:txBody>
          <a:bodyPr vert="horz" wrap="square" lIns="90488" tIns="45720" rIns="0" bIns="45720" numCol="1" spcCol="0" rtlCol="0" anchor="ctr"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US" altLang="en-US" sz="1000">
                <a:solidFill>
                  <a:schemeClr val="bg1"/>
                </a:solidFill>
                <a:effectLst/>
                <a:latin typeface="Roboto Lt"/>
              </a:rPr>
              <a:t>Prepare to Issue Final Scoping Plan</a:t>
            </a:r>
            <a:endParaRPr lang="en-US" altLang="en-US" sz="1000">
              <a:solidFill>
                <a:schemeClr val="bg1"/>
              </a:solidFill>
              <a:latin typeface="Roboto Lt"/>
            </a:endParaRPr>
          </a:p>
        </p:txBody>
      </p:sp>
      <p:sp>
        <p:nvSpPr>
          <p:cNvPr id="103" name="Text Placeholder 2">
            <a:extLst>
              <a:ext uri="{FF2B5EF4-FFF2-40B4-BE49-F238E27FC236}">
                <a16:creationId xmlns:a16="http://schemas.microsoft.com/office/drawing/2014/main" id="{9A56B5CF-8807-4EF2-AC77-4F194CE2B614}"/>
              </a:ext>
            </a:extLst>
          </p:cNvPr>
          <p:cNvSpPr>
            <a:spLocks noGrp="1"/>
          </p:cNvSpPr>
          <p:nvPr>
            <p:custDataLst>
              <p:tags r:id="rId75"/>
            </p:custDataLst>
          </p:nvPr>
        </p:nvSpPr>
        <p:spPr bwMode="auto">
          <a:xfrm>
            <a:off x="14889" y="5540493"/>
            <a:ext cx="16525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r>
              <a:rPr lang="en-US" altLang="en-US" sz="1400" b="1">
                <a:solidFill>
                  <a:schemeClr val="accent6"/>
                </a:solidFill>
                <a:effectLst/>
                <a:latin typeface="Roboto Lt"/>
                <a:sym typeface="+mn-lt"/>
              </a:rPr>
              <a:t>Agency </a:t>
            </a:r>
            <a:br>
              <a:rPr lang="en-US" altLang="en-US" sz="1400" b="1">
                <a:solidFill>
                  <a:schemeClr val="accent6"/>
                </a:solidFill>
                <a:effectLst/>
                <a:latin typeface="Roboto Lt"/>
                <a:sym typeface="+mn-lt"/>
              </a:rPr>
            </a:br>
            <a:r>
              <a:rPr lang="en-US" altLang="en-US" sz="1400" b="1">
                <a:solidFill>
                  <a:schemeClr val="accent6"/>
                </a:solidFill>
                <a:effectLst/>
                <a:latin typeface="Roboto Lt"/>
                <a:sym typeface="+mn-lt"/>
              </a:rPr>
              <a:t>Implementation</a:t>
            </a:r>
            <a:endParaRPr lang="en-US" sz="1400" b="1">
              <a:solidFill>
                <a:schemeClr val="accent6"/>
              </a:solidFill>
              <a:latin typeface="Roboto Lt"/>
              <a:sym typeface="+mn-lt"/>
            </a:endParaRPr>
          </a:p>
        </p:txBody>
      </p:sp>
      <p:sp>
        <p:nvSpPr>
          <p:cNvPr id="105" name="Rectangle 104">
            <a:extLst>
              <a:ext uri="{FF2B5EF4-FFF2-40B4-BE49-F238E27FC236}">
                <a16:creationId xmlns:a16="http://schemas.microsoft.com/office/drawing/2014/main" id="{8C71F919-3753-446C-A0DC-32650D140367}"/>
              </a:ext>
            </a:extLst>
          </p:cNvPr>
          <p:cNvSpPr/>
          <p:nvPr>
            <p:custDataLst>
              <p:tags r:id="rId76"/>
            </p:custDataLst>
          </p:nvPr>
        </p:nvSpPr>
        <p:spPr bwMode="gray">
          <a:xfrm>
            <a:off x="2669109" y="5670935"/>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06" name="Rectangle 105">
            <a:extLst>
              <a:ext uri="{FF2B5EF4-FFF2-40B4-BE49-F238E27FC236}">
                <a16:creationId xmlns:a16="http://schemas.microsoft.com/office/drawing/2014/main" id="{D3C3970C-D9E5-4916-B2F4-B718D84360C9}"/>
              </a:ext>
            </a:extLst>
          </p:cNvPr>
          <p:cNvSpPr/>
          <p:nvPr>
            <p:custDataLst>
              <p:tags r:id="rId77"/>
            </p:custDataLst>
          </p:nvPr>
        </p:nvSpPr>
        <p:spPr bwMode="gray">
          <a:xfrm>
            <a:off x="3628579" y="5670935"/>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07" name="Rectangle 106">
            <a:extLst>
              <a:ext uri="{FF2B5EF4-FFF2-40B4-BE49-F238E27FC236}">
                <a16:creationId xmlns:a16="http://schemas.microsoft.com/office/drawing/2014/main" id="{405D1994-CB41-4340-8C1D-9F762FDD3AF9}"/>
              </a:ext>
            </a:extLst>
          </p:cNvPr>
          <p:cNvSpPr/>
          <p:nvPr>
            <p:custDataLst>
              <p:tags r:id="rId78"/>
            </p:custDataLst>
          </p:nvPr>
        </p:nvSpPr>
        <p:spPr bwMode="gray">
          <a:xfrm>
            <a:off x="1712788" y="5671728"/>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08" name="Rectangle 107">
            <a:extLst>
              <a:ext uri="{FF2B5EF4-FFF2-40B4-BE49-F238E27FC236}">
                <a16:creationId xmlns:a16="http://schemas.microsoft.com/office/drawing/2014/main" id="{79C9CD0B-4E88-424B-87C3-C9A3AC8D19CE}"/>
              </a:ext>
            </a:extLst>
          </p:cNvPr>
          <p:cNvSpPr/>
          <p:nvPr>
            <p:custDataLst>
              <p:tags r:id="rId79"/>
            </p:custDataLst>
          </p:nvPr>
        </p:nvSpPr>
        <p:spPr bwMode="gray">
          <a:xfrm>
            <a:off x="4606407" y="5670935"/>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10" name="Rectangle 109">
            <a:extLst>
              <a:ext uri="{FF2B5EF4-FFF2-40B4-BE49-F238E27FC236}">
                <a16:creationId xmlns:a16="http://schemas.microsoft.com/office/drawing/2014/main" id="{05205EB3-8055-4A4D-8D80-AF84DAF52D37}"/>
              </a:ext>
            </a:extLst>
          </p:cNvPr>
          <p:cNvSpPr/>
          <p:nvPr>
            <p:custDataLst>
              <p:tags r:id="rId80"/>
            </p:custDataLst>
          </p:nvPr>
        </p:nvSpPr>
        <p:spPr bwMode="gray">
          <a:xfrm>
            <a:off x="5554952" y="5670935"/>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29" name="Speech Bubble: Rectangle 28">
            <a:extLst>
              <a:ext uri="{FF2B5EF4-FFF2-40B4-BE49-F238E27FC236}">
                <a16:creationId xmlns:a16="http://schemas.microsoft.com/office/drawing/2014/main" id="{E14EF506-C4F1-45CB-8A48-B0969ABC55C0}"/>
              </a:ext>
            </a:extLst>
          </p:cNvPr>
          <p:cNvSpPr/>
          <p:nvPr/>
        </p:nvSpPr>
        <p:spPr>
          <a:xfrm>
            <a:off x="965281" y="6113755"/>
            <a:ext cx="981283" cy="693198"/>
          </a:xfrm>
          <a:prstGeom prst="wedgeRectCallout">
            <a:avLst>
              <a:gd name="adj1" fmla="val 29979"/>
              <a:gd name="adj2" fmla="val -87614"/>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PSC: Make Ready Order – DAC provisions</a:t>
            </a:r>
          </a:p>
        </p:txBody>
      </p:sp>
      <p:sp>
        <p:nvSpPr>
          <p:cNvPr id="112" name="Speech Bubble: Rectangle 111">
            <a:extLst>
              <a:ext uri="{FF2B5EF4-FFF2-40B4-BE49-F238E27FC236}">
                <a16:creationId xmlns:a16="http://schemas.microsoft.com/office/drawing/2014/main" id="{D21D7D76-6E38-4FDC-9151-D0644FE8346E}"/>
              </a:ext>
            </a:extLst>
          </p:cNvPr>
          <p:cNvSpPr/>
          <p:nvPr/>
        </p:nvSpPr>
        <p:spPr>
          <a:xfrm>
            <a:off x="2051424" y="6113755"/>
            <a:ext cx="981283" cy="693198"/>
          </a:xfrm>
          <a:prstGeom prst="wedgeRectCallout">
            <a:avLst>
              <a:gd name="adj1" fmla="val 19123"/>
              <a:gd name="adj2" fmla="val -87614"/>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PSC: Order Adopting 70x30 CES</a:t>
            </a:r>
          </a:p>
        </p:txBody>
      </p:sp>
      <p:sp>
        <p:nvSpPr>
          <p:cNvPr id="113" name="Speech Bubble: Rectangle 112">
            <a:extLst>
              <a:ext uri="{FF2B5EF4-FFF2-40B4-BE49-F238E27FC236}">
                <a16:creationId xmlns:a16="http://schemas.microsoft.com/office/drawing/2014/main" id="{95A564A4-7E08-4C17-95DF-0F2ED07CE5D1}"/>
              </a:ext>
            </a:extLst>
          </p:cNvPr>
          <p:cNvSpPr/>
          <p:nvPr/>
        </p:nvSpPr>
        <p:spPr>
          <a:xfrm>
            <a:off x="3097224" y="6113755"/>
            <a:ext cx="981283" cy="693198"/>
          </a:xfrm>
          <a:prstGeom prst="wedgeRectCallout">
            <a:avLst>
              <a:gd name="adj1" fmla="val -1685"/>
              <a:gd name="adj2" fmla="val -81211"/>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NYSERDA: CEF Petition, DAC commitment</a:t>
            </a:r>
          </a:p>
        </p:txBody>
      </p:sp>
      <p:sp>
        <p:nvSpPr>
          <p:cNvPr id="114" name="Speech Bubble: Rectangle 113">
            <a:extLst>
              <a:ext uri="{FF2B5EF4-FFF2-40B4-BE49-F238E27FC236}">
                <a16:creationId xmlns:a16="http://schemas.microsoft.com/office/drawing/2014/main" id="{9EF6876C-2D78-4694-8C35-2FF87A6E2DF1}"/>
              </a:ext>
            </a:extLst>
          </p:cNvPr>
          <p:cNvSpPr/>
          <p:nvPr/>
        </p:nvSpPr>
        <p:spPr>
          <a:xfrm>
            <a:off x="4143024" y="6113755"/>
            <a:ext cx="981283" cy="693198"/>
          </a:xfrm>
          <a:prstGeom prst="wedgeRectCallout">
            <a:avLst>
              <a:gd name="adj1" fmla="val -81299"/>
              <a:gd name="adj2" fmla="val -10426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DEC: Soc. Cost of CO2; Emission Limit Regs</a:t>
            </a:r>
          </a:p>
        </p:txBody>
      </p:sp>
      <p:sp>
        <p:nvSpPr>
          <p:cNvPr id="115" name="Speech Bubble: Rectangle 114">
            <a:extLst>
              <a:ext uri="{FF2B5EF4-FFF2-40B4-BE49-F238E27FC236}">
                <a16:creationId xmlns:a16="http://schemas.microsoft.com/office/drawing/2014/main" id="{F7CE1907-7BCF-46BD-856F-310CF1AACFF4}"/>
              </a:ext>
            </a:extLst>
          </p:cNvPr>
          <p:cNvSpPr/>
          <p:nvPr/>
        </p:nvSpPr>
        <p:spPr>
          <a:xfrm>
            <a:off x="5188824" y="6115672"/>
            <a:ext cx="981283" cy="693198"/>
          </a:xfrm>
          <a:prstGeom prst="wedgeRectCallout">
            <a:avLst>
              <a:gd name="adj1" fmla="val -89441"/>
              <a:gd name="adj2" fmla="val -10170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NYSERDA: RGGI Op. Plan; 39% DAC benefits</a:t>
            </a:r>
          </a:p>
        </p:txBody>
      </p:sp>
      <p:sp>
        <p:nvSpPr>
          <p:cNvPr id="116" name="Speech Bubble: Rectangle 115">
            <a:extLst>
              <a:ext uri="{FF2B5EF4-FFF2-40B4-BE49-F238E27FC236}">
                <a16:creationId xmlns:a16="http://schemas.microsoft.com/office/drawing/2014/main" id="{83CC27D2-2FF5-4561-812E-56A98BF2761F}"/>
              </a:ext>
            </a:extLst>
          </p:cNvPr>
          <p:cNvSpPr/>
          <p:nvPr/>
        </p:nvSpPr>
        <p:spPr>
          <a:xfrm>
            <a:off x="6234624" y="6113755"/>
            <a:ext cx="981283" cy="693198"/>
          </a:xfrm>
          <a:prstGeom prst="wedgeRectCallout">
            <a:avLst>
              <a:gd name="adj1" fmla="val -98488"/>
              <a:gd name="adj2" fmla="val -100421"/>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Green NY report released</a:t>
            </a:r>
          </a:p>
        </p:txBody>
      </p:sp>
      <p:sp>
        <p:nvSpPr>
          <p:cNvPr id="122" name="Rectangle 121">
            <a:extLst>
              <a:ext uri="{FF2B5EF4-FFF2-40B4-BE49-F238E27FC236}">
                <a16:creationId xmlns:a16="http://schemas.microsoft.com/office/drawing/2014/main" id="{4927DB94-B37C-4464-83F1-731B33314D0E}"/>
              </a:ext>
            </a:extLst>
          </p:cNvPr>
          <p:cNvSpPr/>
          <p:nvPr>
            <p:custDataLst>
              <p:tags r:id="rId81"/>
            </p:custDataLst>
          </p:nvPr>
        </p:nvSpPr>
        <p:spPr bwMode="gray">
          <a:xfrm>
            <a:off x="2201844" y="5674849"/>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23" name="Speech Bubble: Rectangle 122">
            <a:extLst>
              <a:ext uri="{FF2B5EF4-FFF2-40B4-BE49-F238E27FC236}">
                <a16:creationId xmlns:a16="http://schemas.microsoft.com/office/drawing/2014/main" id="{2B557F7A-03CA-4C3B-9773-D3061D617EE8}"/>
              </a:ext>
            </a:extLst>
          </p:cNvPr>
          <p:cNvSpPr/>
          <p:nvPr/>
        </p:nvSpPr>
        <p:spPr>
          <a:xfrm>
            <a:off x="1855056" y="5118562"/>
            <a:ext cx="857360" cy="380410"/>
          </a:xfrm>
          <a:prstGeom prst="wedgeRectCallout">
            <a:avLst>
              <a:gd name="adj1" fmla="val 1933"/>
              <a:gd name="adj2" fmla="val 6862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HFC Regs. Finalized</a:t>
            </a:r>
          </a:p>
        </p:txBody>
      </p:sp>
      <p:sp>
        <p:nvSpPr>
          <p:cNvPr id="124" name="Speech Bubble: Rectangle 123">
            <a:extLst>
              <a:ext uri="{FF2B5EF4-FFF2-40B4-BE49-F238E27FC236}">
                <a16:creationId xmlns:a16="http://schemas.microsoft.com/office/drawing/2014/main" id="{D1405DFB-5103-41B4-B088-1B4731F3C821}"/>
              </a:ext>
            </a:extLst>
          </p:cNvPr>
          <p:cNvSpPr/>
          <p:nvPr/>
        </p:nvSpPr>
        <p:spPr>
          <a:xfrm>
            <a:off x="3214871" y="5129211"/>
            <a:ext cx="905148" cy="380410"/>
          </a:xfrm>
          <a:prstGeom prst="wedgeRectCallout">
            <a:avLst>
              <a:gd name="adj1" fmla="val 1933"/>
              <a:gd name="adj2" fmla="val 6862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RGGI Regs. Final</a:t>
            </a:r>
          </a:p>
        </p:txBody>
      </p:sp>
      <p:sp>
        <p:nvSpPr>
          <p:cNvPr id="125" name="Rectangle 124">
            <a:extLst>
              <a:ext uri="{FF2B5EF4-FFF2-40B4-BE49-F238E27FC236}">
                <a16:creationId xmlns:a16="http://schemas.microsoft.com/office/drawing/2014/main" id="{601C57A0-ED5F-4FE3-81B6-C1832A26CF54}"/>
              </a:ext>
            </a:extLst>
          </p:cNvPr>
          <p:cNvSpPr/>
          <p:nvPr>
            <p:custDataLst>
              <p:tags r:id="rId82"/>
            </p:custDataLst>
          </p:nvPr>
        </p:nvSpPr>
        <p:spPr bwMode="gray">
          <a:xfrm>
            <a:off x="5085589" y="5672511"/>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26" name="Speech Bubble: Rectangle 125">
            <a:extLst>
              <a:ext uri="{FF2B5EF4-FFF2-40B4-BE49-F238E27FC236}">
                <a16:creationId xmlns:a16="http://schemas.microsoft.com/office/drawing/2014/main" id="{4D85E351-1BE6-4531-AA97-AB200132C317}"/>
              </a:ext>
            </a:extLst>
          </p:cNvPr>
          <p:cNvSpPr/>
          <p:nvPr/>
        </p:nvSpPr>
        <p:spPr>
          <a:xfrm>
            <a:off x="4234132" y="5043720"/>
            <a:ext cx="766356" cy="465901"/>
          </a:xfrm>
          <a:prstGeom prst="wedgeRectCallout">
            <a:avLst>
              <a:gd name="adj1" fmla="val 66117"/>
              <a:gd name="adj2" fmla="val 7500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Inventory Method. Hearings</a:t>
            </a:r>
          </a:p>
        </p:txBody>
      </p:sp>
      <p:sp>
        <p:nvSpPr>
          <p:cNvPr id="127" name="Speech Bubble: Rectangle 126">
            <a:extLst>
              <a:ext uri="{FF2B5EF4-FFF2-40B4-BE49-F238E27FC236}">
                <a16:creationId xmlns:a16="http://schemas.microsoft.com/office/drawing/2014/main" id="{88A6C4D0-4036-46CE-B6FB-CB9C3A9B7A95}"/>
              </a:ext>
            </a:extLst>
          </p:cNvPr>
          <p:cNvSpPr/>
          <p:nvPr/>
        </p:nvSpPr>
        <p:spPr>
          <a:xfrm>
            <a:off x="5773483" y="5316912"/>
            <a:ext cx="789880" cy="380410"/>
          </a:xfrm>
          <a:prstGeom prst="wedgeRectCallout">
            <a:avLst>
              <a:gd name="adj1" fmla="val -68684"/>
              <a:gd name="adj2" fmla="val 3362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a:latin typeface="Roboto Lt"/>
              </a:rPr>
              <a:t>Methane Regs.</a:t>
            </a:r>
          </a:p>
        </p:txBody>
      </p:sp>
      <p:sp>
        <p:nvSpPr>
          <p:cNvPr id="128" name="Rectangle 127">
            <a:extLst>
              <a:ext uri="{FF2B5EF4-FFF2-40B4-BE49-F238E27FC236}">
                <a16:creationId xmlns:a16="http://schemas.microsoft.com/office/drawing/2014/main" id="{EFEC2E92-7EE0-49AC-9CE5-05981BC9D3FF}"/>
              </a:ext>
            </a:extLst>
          </p:cNvPr>
          <p:cNvSpPr/>
          <p:nvPr>
            <p:custDataLst>
              <p:tags r:id="rId83"/>
            </p:custDataLst>
          </p:nvPr>
        </p:nvSpPr>
        <p:spPr bwMode="gray">
          <a:xfrm>
            <a:off x="9452587" y="5664905"/>
            <a:ext cx="114300" cy="114300"/>
          </a:xfrm>
          <a:prstGeom prst="rect">
            <a:avLst/>
          </a:prstGeom>
          <a:solidFill>
            <a:schemeClr val="accent6"/>
          </a:solidFill>
          <a:ln w="9525" cap="flat" cmpd="sng" algn="ctr">
            <a:solidFill>
              <a:schemeClr val="accent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29" name="Speech Bubble: Rectangle 128">
            <a:extLst>
              <a:ext uri="{FF2B5EF4-FFF2-40B4-BE49-F238E27FC236}">
                <a16:creationId xmlns:a16="http://schemas.microsoft.com/office/drawing/2014/main" id="{B98A8C0C-829F-47C4-83E3-129052B71C52}"/>
              </a:ext>
            </a:extLst>
          </p:cNvPr>
          <p:cNvSpPr/>
          <p:nvPr/>
        </p:nvSpPr>
        <p:spPr>
          <a:xfrm>
            <a:off x="9220747" y="6113755"/>
            <a:ext cx="981283" cy="693198"/>
          </a:xfrm>
          <a:prstGeom prst="wedgeRectCallout">
            <a:avLst>
              <a:gd name="adj1" fmla="val -18874"/>
              <a:gd name="adj2" fmla="val -79930"/>
            </a:avLst>
          </a:prstGeom>
          <a:solidFill>
            <a:schemeClr val="accent4"/>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00" b="1" dirty="0">
                <a:latin typeface="Roboto Lt"/>
              </a:rPr>
              <a:t>Annual GHG Inventory; Barriers Report</a:t>
            </a:r>
          </a:p>
        </p:txBody>
      </p:sp>
      <p:sp>
        <p:nvSpPr>
          <p:cNvPr id="101" name="Rectangle 100">
            <a:extLst>
              <a:ext uri="{FF2B5EF4-FFF2-40B4-BE49-F238E27FC236}">
                <a16:creationId xmlns:a16="http://schemas.microsoft.com/office/drawing/2014/main" id="{C920476C-74B3-4B7A-A878-31064503EC37}"/>
              </a:ext>
            </a:extLst>
          </p:cNvPr>
          <p:cNvSpPr/>
          <p:nvPr>
            <p:custDataLst>
              <p:tags r:id="rId84"/>
            </p:custDataLst>
          </p:nvPr>
        </p:nvSpPr>
        <p:spPr bwMode="gray">
          <a:xfrm>
            <a:off x="9028820" y="3090293"/>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
        <p:nvSpPr>
          <p:cNvPr id="104" name="Rectangle 103">
            <a:extLst>
              <a:ext uri="{FF2B5EF4-FFF2-40B4-BE49-F238E27FC236}">
                <a16:creationId xmlns:a16="http://schemas.microsoft.com/office/drawing/2014/main" id="{87A66380-8026-4FA4-8CDB-EED96770FB2B}"/>
              </a:ext>
            </a:extLst>
          </p:cNvPr>
          <p:cNvSpPr/>
          <p:nvPr>
            <p:custDataLst>
              <p:tags r:id="rId85"/>
            </p:custDataLst>
          </p:nvPr>
        </p:nvSpPr>
        <p:spPr bwMode="gray">
          <a:xfrm>
            <a:off x="7977500" y="3090293"/>
            <a:ext cx="114300" cy="114300"/>
          </a:xfrm>
          <a:prstGeom prst="rect">
            <a:avLst/>
          </a:prstGeom>
          <a:solidFill>
            <a:schemeClr val="bg1">
              <a:lumMod val="50000"/>
            </a:schemeClr>
          </a:solidFill>
          <a:ln w="9525" cap="flat" cmpd="sng" algn="ctr">
            <a:solidFill>
              <a:schemeClr val="bg1">
                <a:lumMod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t"/>
            </a:endParaRPr>
          </a:p>
        </p:txBody>
      </p:sp>
    </p:spTree>
    <p:extLst>
      <p:ext uri="{BB962C8B-B14F-4D97-AF65-F5344CB8AC3E}">
        <p14:creationId xmlns:p14="http://schemas.microsoft.com/office/powerpoint/2010/main" val="2287406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90560-D2F3-4825-AE82-2DCC74A53D86}"/>
              </a:ext>
            </a:extLst>
          </p:cNvPr>
          <p:cNvSpPr>
            <a:spLocks noGrp="1"/>
          </p:cNvSpPr>
          <p:nvPr>
            <p:ph type="title"/>
          </p:nvPr>
        </p:nvSpPr>
        <p:spPr/>
        <p:txBody>
          <a:bodyPr>
            <a:normAutofit fontScale="90000"/>
          </a:bodyPr>
          <a:lstStyle/>
          <a:p>
            <a:r>
              <a:rPr lang="en-US" dirty="0"/>
              <a:t>Advisory Panel recommendations</a:t>
            </a:r>
            <a:br>
              <a:rPr lang="en-US" dirty="0"/>
            </a:br>
            <a:r>
              <a:rPr lang="en-US" sz="3200" dirty="0"/>
              <a:t>Transportation, Land Use/Local Govt, EE&amp;H, Power Generation</a:t>
            </a:r>
          </a:p>
        </p:txBody>
      </p:sp>
      <p:sp>
        <p:nvSpPr>
          <p:cNvPr id="3" name="Content Placeholder 2">
            <a:extLst>
              <a:ext uri="{FF2B5EF4-FFF2-40B4-BE49-F238E27FC236}">
                <a16:creationId xmlns:a16="http://schemas.microsoft.com/office/drawing/2014/main" id="{CB86413C-9D04-4488-8C7C-91034A0DC64E}"/>
              </a:ext>
            </a:extLst>
          </p:cNvPr>
          <p:cNvSpPr>
            <a:spLocks noGrp="1"/>
          </p:cNvSpPr>
          <p:nvPr>
            <p:ph sz="half" idx="1"/>
          </p:nvPr>
        </p:nvSpPr>
        <p:spPr/>
        <p:txBody>
          <a:bodyPr>
            <a:normAutofit fontScale="47500" lnSpcReduction="20000"/>
          </a:bodyPr>
          <a:lstStyle/>
          <a:p>
            <a:r>
              <a:rPr lang="en-US" sz="4400" b="1" dirty="0">
                <a:solidFill>
                  <a:schemeClr val="accent5"/>
                </a:solidFill>
                <a:latin typeface="Roboto Lt"/>
              </a:rPr>
              <a:t>Transportation</a:t>
            </a:r>
          </a:p>
          <a:p>
            <a:pPr marL="457200" indent="-457200">
              <a:spcAft>
                <a:spcPts val="0"/>
              </a:spcAft>
              <a:buFont typeface="Arial" panose="020B0604020202020204" pitchFamily="34" charset="0"/>
              <a:buChar char="•"/>
            </a:pPr>
            <a:r>
              <a:rPr lang="en-US" sz="4400" dirty="0">
                <a:solidFill>
                  <a:schemeClr val="accent3">
                    <a:lumMod val="75000"/>
                  </a:schemeClr>
                </a:solidFill>
                <a:latin typeface="Roboto Lt"/>
              </a:rPr>
              <a:t>100% ZEV sales by 2035 (light) and 2045 (med/heavy); regs complemented by incentives and infrastructure</a:t>
            </a:r>
          </a:p>
          <a:p>
            <a:pPr marL="457189" indent="-457189">
              <a:spcAft>
                <a:spcPts val="0"/>
              </a:spcAft>
              <a:buFont typeface="Arial" panose="020B0604020202020204" pitchFamily="34" charset="0"/>
              <a:buChar char="•"/>
            </a:pPr>
            <a:r>
              <a:rPr lang="en-US" sz="4400" dirty="0">
                <a:latin typeface="Roboto Lt"/>
              </a:rPr>
              <a:t>Enhance public transport</a:t>
            </a:r>
          </a:p>
          <a:p>
            <a:pPr marL="457189" indent="-457189">
              <a:spcAft>
                <a:spcPts val="0"/>
              </a:spcAft>
              <a:buFont typeface="Arial" panose="020B0604020202020204" pitchFamily="34" charset="0"/>
              <a:buChar char="•"/>
            </a:pPr>
            <a:r>
              <a:rPr lang="en-US" sz="4400" dirty="0">
                <a:latin typeface="Roboto Lt"/>
              </a:rPr>
              <a:t>Smart Growth to reduce VMT</a:t>
            </a:r>
          </a:p>
          <a:p>
            <a:pPr marL="457189" indent="-457189">
              <a:spcAft>
                <a:spcPts val="0"/>
              </a:spcAft>
              <a:buFont typeface="Arial" panose="020B0604020202020204" pitchFamily="34" charset="0"/>
              <a:buChar char="•"/>
            </a:pPr>
            <a:r>
              <a:rPr lang="en-US" sz="4400" dirty="0">
                <a:latin typeface="Roboto Lt"/>
              </a:rPr>
              <a:t>Market-based and financing strategies for clean transportation and equity</a:t>
            </a:r>
          </a:p>
          <a:p>
            <a:pPr marL="457189" indent="-457189">
              <a:spcAft>
                <a:spcPts val="0"/>
              </a:spcAft>
              <a:buFont typeface="Arial" panose="020B0604020202020204" pitchFamily="34" charset="0"/>
              <a:buChar char="•"/>
            </a:pPr>
            <a:r>
              <a:rPr lang="en-US" sz="4400" dirty="0">
                <a:latin typeface="Roboto Lt"/>
              </a:rPr>
              <a:t>LCFS to support cleaner fuels/electrification</a:t>
            </a:r>
          </a:p>
          <a:p>
            <a:pPr>
              <a:spcAft>
                <a:spcPts val="0"/>
              </a:spcAft>
            </a:pPr>
            <a:endParaRPr lang="en-US" sz="4400" b="1" dirty="0">
              <a:solidFill>
                <a:schemeClr val="accent5"/>
              </a:solidFill>
              <a:latin typeface="Roboto Lt"/>
            </a:endParaRPr>
          </a:p>
          <a:p>
            <a:pPr>
              <a:spcAft>
                <a:spcPts val="0"/>
              </a:spcAft>
            </a:pPr>
            <a:r>
              <a:rPr lang="en-US" sz="4400" b="1" dirty="0">
                <a:solidFill>
                  <a:schemeClr val="accent5"/>
                </a:solidFill>
                <a:latin typeface="Roboto Lt"/>
              </a:rPr>
              <a:t>Land Use and Local Government</a:t>
            </a:r>
          </a:p>
          <a:p>
            <a:pPr marL="342900" indent="-342900">
              <a:spcAft>
                <a:spcPts val="0"/>
              </a:spcAft>
              <a:buFont typeface="Arial" panose="020B0604020202020204" pitchFamily="34" charset="0"/>
              <a:buChar char="•"/>
            </a:pPr>
            <a:r>
              <a:rPr lang="en-US" sz="4400" dirty="0">
                <a:latin typeface="Roboto Lt"/>
              </a:rPr>
              <a:t>Smart growth/TOD to reduce VMT</a:t>
            </a:r>
          </a:p>
          <a:p>
            <a:pPr marL="342900" indent="-342900">
              <a:spcAft>
                <a:spcPts val="0"/>
              </a:spcAft>
              <a:buFont typeface="Arial" panose="020B0604020202020204" pitchFamily="34" charset="0"/>
              <a:buChar char="•"/>
            </a:pPr>
            <a:r>
              <a:rPr lang="en-US" sz="4400" dirty="0">
                <a:latin typeface="Roboto Lt"/>
              </a:rPr>
              <a:t>Carbon sequestration in wetlands and natural areas</a:t>
            </a:r>
          </a:p>
          <a:p>
            <a:pPr marL="342900" indent="-342900">
              <a:spcAft>
                <a:spcPts val="0"/>
              </a:spcAft>
              <a:buFont typeface="Arial" panose="020B0604020202020204" pitchFamily="34" charset="0"/>
              <a:buChar char="•"/>
            </a:pPr>
            <a:r>
              <a:rPr lang="en-US" sz="4400" dirty="0">
                <a:latin typeface="Roboto Lt"/>
              </a:rPr>
              <a:t>Responsible energy siting</a:t>
            </a:r>
          </a:p>
          <a:p>
            <a:pPr>
              <a:spcAft>
                <a:spcPts val="0"/>
              </a:spcAft>
            </a:pPr>
            <a:endParaRPr lang="en-US" sz="1600" dirty="0"/>
          </a:p>
          <a:p>
            <a:endParaRPr lang="en-US" sz="2400" b="1" dirty="0">
              <a:solidFill>
                <a:srgbClr val="FFC000"/>
              </a:solidFill>
            </a:endParaRPr>
          </a:p>
        </p:txBody>
      </p:sp>
      <p:sp>
        <p:nvSpPr>
          <p:cNvPr id="4" name="Content Placeholder 3">
            <a:extLst>
              <a:ext uri="{FF2B5EF4-FFF2-40B4-BE49-F238E27FC236}">
                <a16:creationId xmlns:a16="http://schemas.microsoft.com/office/drawing/2014/main" id="{87F05D39-AA32-42C5-BC2D-0BC878BE41CC}"/>
              </a:ext>
            </a:extLst>
          </p:cNvPr>
          <p:cNvSpPr>
            <a:spLocks noGrp="1"/>
          </p:cNvSpPr>
          <p:nvPr>
            <p:ph sz="half" idx="2"/>
          </p:nvPr>
        </p:nvSpPr>
        <p:spPr>
          <a:xfrm>
            <a:off x="5886452" y="1904615"/>
            <a:ext cx="6192134" cy="4563919"/>
          </a:xfrm>
        </p:spPr>
        <p:txBody>
          <a:bodyPr>
            <a:normAutofit fontScale="47500" lnSpcReduction="20000"/>
          </a:bodyPr>
          <a:lstStyle/>
          <a:p>
            <a:r>
              <a:rPr lang="en-US" sz="4400" b="1" dirty="0">
                <a:solidFill>
                  <a:schemeClr val="accent5"/>
                </a:solidFill>
                <a:latin typeface="Roboto Lt"/>
              </a:rPr>
              <a:t>Energy Efficiency and Housing</a:t>
            </a:r>
          </a:p>
          <a:p>
            <a:pPr marL="342900" indent="-342900">
              <a:spcAft>
                <a:spcPts val="0"/>
              </a:spcAft>
              <a:buFont typeface="Arial" panose="020B0604020202020204" pitchFamily="34" charset="0"/>
              <a:buChar char="•"/>
            </a:pPr>
            <a:r>
              <a:rPr lang="en-US" sz="4400" dirty="0">
                <a:latin typeface="Roboto Lt"/>
              </a:rPr>
              <a:t>Electrify and efficiency driven by codes, standards and regulations for new and existing buildings/appliances; consumer incentives</a:t>
            </a:r>
          </a:p>
          <a:p>
            <a:pPr marL="342900" indent="-342900">
              <a:spcAft>
                <a:spcPts val="0"/>
              </a:spcAft>
              <a:buFont typeface="Arial" panose="020B0604020202020204" pitchFamily="34" charset="0"/>
              <a:buChar char="•"/>
            </a:pPr>
            <a:r>
              <a:rPr lang="en-US" sz="4400" dirty="0">
                <a:latin typeface="Roboto Lt"/>
              </a:rPr>
              <a:t>Phase out fossil fuels in buildings</a:t>
            </a:r>
          </a:p>
          <a:p>
            <a:pPr marL="342900" indent="-342900">
              <a:spcAft>
                <a:spcPts val="0"/>
              </a:spcAft>
              <a:buFont typeface="Arial" panose="020B0604020202020204" pitchFamily="34" charset="0"/>
              <a:buChar char="•"/>
            </a:pPr>
            <a:r>
              <a:rPr lang="en-US" sz="4400" dirty="0">
                <a:latin typeface="Roboto Lt"/>
              </a:rPr>
              <a:t>Require benchmarking and disclosure</a:t>
            </a:r>
          </a:p>
          <a:p>
            <a:pPr marL="342900" indent="-342900">
              <a:spcAft>
                <a:spcPts val="0"/>
              </a:spcAft>
              <a:buFont typeface="Arial" panose="020B0604020202020204" pitchFamily="34" charset="0"/>
              <a:buChar char="•"/>
            </a:pPr>
            <a:r>
              <a:rPr lang="en-US" sz="4400" dirty="0">
                <a:latin typeface="Roboto Lt"/>
              </a:rPr>
              <a:t>Reduce embodied carbon</a:t>
            </a:r>
          </a:p>
          <a:p>
            <a:pPr marL="342900" indent="-342900">
              <a:spcAft>
                <a:spcPts val="600"/>
              </a:spcAft>
              <a:buFont typeface="Arial" panose="020B0604020202020204" pitchFamily="34" charset="0"/>
              <a:buChar char="•"/>
            </a:pPr>
            <a:r>
              <a:rPr lang="en-US" sz="4400" dirty="0">
                <a:latin typeface="Roboto Lt"/>
              </a:rPr>
              <a:t>Shift away from HFCs as refrigerants</a:t>
            </a:r>
            <a:endParaRPr lang="en-US" sz="4400" b="1" dirty="0">
              <a:solidFill>
                <a:schemeClr val="accent5"/>
              </a:solidFill>
              <a:latin typeface="Roboto Lt"/>
            </a:endParaRPr>
          </a:p>
          <a:p>
            <a:r>
              <a:rPr lang="en-US" sz="4400" b="1" dirty="0">
                <a:solidFill>
                  <a:schemeClr val="accent5"/>
                </a:solidFill>
                <a:latin typeface="Roboto Lt"/>
              </a:rPr>
              <a:t>Power Generation</a:t>
            </a:r>
          </a:p>
          <a:p>
            <a:pPr marL="342900" indent="-342900">
              <a:spcAft>
                <a:spcPts val="0"/>
              </a:spcAft>
              <a:buFont typeface="Arial" panose="020B0604020202020204" pitchFamily="34" charset="0"/>
              <a:buChar char="•"/>
            </a:pPr>
            <a:r>
              <a:rPr lang="en-US" sz="4400" dirty="0">
                <a:latin typeface="Roboto Lt"/>
              </a:rPr>
              <a:t>Deployment of clean energy and more storage</a:t>
            </a:r>
          </a:p>
          <a:p>
            <a:pPr marL="342900" indent="-342900">
              <a:spcAft>
                <a:spcPts val="0"/>
              </a:spcAft>
              <a:buFont typeface="Arial" panose="020B0604020202020204" pitchFamily="34" charset="0"/>
              <a:buChar char="•"/>
            </a:pPr>
            <a:r>
              <a:rPr lang="en-US" sz="4400" dirty="0">
                <a:latin typeface="Roboto Lt"/>
              </a:rPr>
              <a:t>Transitioning away from fossil fuels, including natural gas infrastructure</a:t>
            </a:r>
          </a:p>
          <a:p>
            <a:pPr marL="342900" indent="-342900">
              <a:spcAft>
                <a:spcPts val="0"/>
              </a:spcAft>
              <a:buFont typeface="Arial" panose="020B0604020202020204" pitchFamily="34" charset="0"/>
              <a:buChar char="•"/>
            </a:pPr>
            <a:r>
              <a:rPr lang="en-US" sz="4400" dirty="0">
                <a:latin typeface="Roboto Lt"/>
              </a:rPr>
              <a:t>Maintaining reliability, affordability, access, and workforce</a:t>
            </a:r>
          </a:p>
          <a:p>
            <a:pPr marL="342900" indent="-342900">
              <a:spcAft>
                <a:spcPts val="0"/>
              </a:spcAft>
              <a:buFont typeface="Arial" panose="020B0604020202020204" pitchFamily="34" charset="0"/>
              <a:buChar char="•"/>
            </a:pPr>
            <a:r>
              <a:rPr lang="en-US" sz="4400" dirty="0">
                <a:latin typeface="Roboto Lt"/>
              </a:rPr>
              <a:t>Advances for the future: market and technology solutions</a:t>
            </a:r>
          </a:p>
          <a:p>
            <a:endParaRPr lang="en-US" dirty="0"/>
          </a:p>
        </p:txBody>
      </p:sp>
    </p:spTree>
    <p:extLst>
      <p:ext uri="{BB962C8B-B14F-4D97-AF65-F5344CB8AC3E}">
        <p14:creationId xmlns:p14="http://schemas.microsoft.com/office/powerpoint/2010/main" val="4191606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90560-D2F3-4825-AE82-2DCC74A53D86}"/>
              </a:ext>
            </a:extLst>
          </p:cNvPr>
          <p:cNvSpPr>
            <a:spLocks noGrp="1"/>
          </p:cNvSpPr>
          <p:nvPr>
            <p:ph type="title"/>
          </p:nvPr>
        </p:nvSpPr>
        <p:spPr/>
        <p:txBody>
          <a:bodyPr/>
          <a:lstStyle/>
          <a:p>
            <a:r>
              <a:rPr lang="en-US" dirty="0"/>
              <a:t>Advisory Panel recommendations</a:t>
            </a:r>
            <a:br>
              <a:rPr lang="en-US" dirty="0"/>
            </a:br>
            <a:r>
              <a:rPr lang="en-US" sz="3200" dirty="0"/>
              <a:t>Waste, Land Use/Local Govt, EITE, Just Transition</a:t>
            </a:r>
          </a:p>
        </p:txBody>
      </p:sp>
      <p:sp>
        <p:nvSpPr>
          <p:cNvPr id="3" name="Content Placeholder 2">
            <a:extLst>
              <a:ext uri="{FF2B5EF4-FFF2-40B4-BE49-F238E27FC236}">
                <a16:creationId xmlns:a16="http://schemas.microsoft.com/office/drawing/2014/main" id="{CB86413C-9D04-4488-8C7C-91034A0DC64E}"/>
              </a:ext>
            </a:extLst>
          </p:cNvPr>
          <p:cNvSpPr>
            <a:spLocks noGrp="1"/>
          </p:cNvSpPr>
          <p:nvPr>
            <p:ph sz="half" idx="1"/>
          </p:nvPr>
        </p:nvSpPr>
        <p:spPr>
          <a:xfrm>
            <a:off x="330200" y="1904615"/>
            <a:ext cx="5783521" cy="4953385"/>
          </a:xfrm>
        </p:spPr>
        <p:txBody>
          <a:bodyPr>
            <a:normAutofit fontScale="25000" lnSpcReduction="20000"/>
          </a:bodyPr>
          <a:lstStyle/>
          <a:p>
            <a:pPr>
              <a:spcAft>
                <a:spcPts val="0"/>
              </a:spcAft>
            </a:pPr>
            <a:r>
              <a:rPr lang="en-US" sz="7200" b="1" dirty="0">
                <a:solidFill>
                  <a:schemeClr val="accent5"/>
                </a:solidFill>
                <a:latin typeface="Roboto Lt"/>
              </a:rPr>
              <a:t>Waste</a:t>
            </a:r>
          </a:p>
          <a:p>
            <a:pPr marL="342900" indent="-342900">
              <a:spcAft>
                <a:spcPts val="0"/>
              </a:spcAft>
              <a:buFont typeface="Arial" panose="020B0604020202020204" pitchFamily="34" charset="0"/>
              <a:buChar char="•"/>
            </a:pPr>
            <a:r>
              <a:rPr lang="en-US" sz="7200" dirty="0">
                <a:latin typeface="Roboto Lt"/>
              </a:rPr>
              <a:t>Divert organic wastes from landfills and combustors</a:t>
            </a:r>
          </a:p>
          <a:p>
            <a:pPr marL="342900" indent="-342900">
              <a:spcAft>
                <a:spcPts val="0"/>
              </a:spcAft>
              <a:buFont typeface="Arial" panose="020B0604020202020204" pitchFamily="34" charset="0"/>
              <a:buChar char="•"/>
            </a:pPr>
            <a:r>
              <a:rPr lang="en-US" sz="7200" dirty="0">
                <a:latin typeface="Roboto Lt"/>
              </a:rPr>
              <a:t>Reduce fugitive emissions at waste and water resource facilities</a:t>
            </a:r>
          </a:p>
          <a:p>
            <a:pPr marL="342900" indent="-342900">
              <a:spcAft>
                <a:spcPts val="0"/>
              </a:spcAft>
              <a:buFont typeface="Arial" panose="020B0604020202020204" pitchFamily="34" charset="0"/>
              <a:buChar char="•"/>
            </a:pPr>
            <a:r>
              <a:rPr lang="en-US" sz="7200" dirty="0"/>
              <a:t>Reduce waste and ensure proper end-of-life materials management through product stewardship and producer responsibility programs</a:t>
            </a:r>
          </a:p>
          <a:p>
            <a:pPr marL="342900" indent="-342900">
              <a:spcAft>
                <a:spcPts val="0"/>
              </a:spcAft>
              <a:buFont typeface="Arial" panose="020B0604020202020204" pitchFamily="34" charset="0"/>
              <a:buChar char="•"/>
            </a:pPr>
            <a:r>
              <a:rPr lang="en-US" sz="7200" dirty="0"/>
              <a:t>Support and expand domestic recycling and markets for recovered resources</a:t>
            </a:r>
          </a:p>
          <a:p>
            <a:pPr marL="342900" indent="-342900">
              <a:spcAft>
                <a:spcPts val="0"/>
              </a:spcAft>
              <a:buFont typeface="Arial" panose="020B0604020202020204" pitchFamily="34" charset="0"/>
              <a:buChar char="•"/>
            </a:pPr>
            <a:r>
              <a:rPr lang="en-US" sz="7200" dirty="0"/>
              <a:t>Identify beneficial and strategic uses of energy produced from biogas/RNG derived from organic wastes</a:t>
            </a:r>
          </a:p>
          <a:p>
            <a:pPr>
              <a:spcAft>
                <a:spcPts val="0"/>
              </a:spcAft>
            </a:pPr>
            <a:endParaRPr lang="en-US" sz="7200" dirty="0">
              <a:solidFill>
                <a:schemeClr val="accent3">
                  <a:lumMod val="75000"/>
                </a:schemeClr>
              </a:solidFill>
              <a:latin typeface="Roboto Lt"/>
            </a:endParaRPr>
          </a:p>
          <a:p>
            <a:pPr>
              <a:spcAft>
                <a:spcPts val="0"/>
              </a:spcAft>
            </a:pPr>
            <a:r>
              <a:rPr lang="en-US" sz="7200" b="1" dirty="0">
                <a:solidFill>
                  <a:schemeClr val="accent5"/>
                </a:solidFill>
                <a:latin typeface="Roboto Lt"/>
              </a:rPr>
              <a:t>Agriculture and Forestry </a:t>
            </a:r>
          </a:p>
          <a:p>
            <a:pPr marL="342900" indent="-342900">
              <a:buFont typeface="Arial" panose="020B0604020202020204" pitchFamily="34" charset="0"/>
              <a:buChar char="•"/>
            </a:pPr>
            <a:r>
              <a:rPr lang="en-US" sz="7200" dirty="0">
                <a:latin typeface="Roboto Lt"/>
              </a:rPr>
              <a:t>Agriculture emissions reduction: nutrient management, manure management, precision feed/ forage and herd management</a:t>
            </a:r>
          </a:p>
          <a:p>
            <a:pPr marL="342900" indent="-342900">
              <a:buFont typeface="Arial" panose="020B0604020202020204" pitchFamily="34" charset="0"/>
              <a:buChar char="•"/>
            </a:pPr>
            <a:r>
              <a:rPr lang="en-US" sz="7200" dirty="0">
                <a:latin typeface="Roboto Lt"/>
              </a:rPr>
              <a:t>Carbon sequestration: Avoided conversion of forests and farmland, improved forest management, agroforestry, urban forestry, afforestation, and supporting a climate-focused NYS bioeconomy</a:t>
            </a:r>
          </a:p>
          <a:p>
            <a:endParaRPr lang="en-US" sz="2400" b="1" dirty="0">
              <a:solidFill>
                <a:srgbClr val="FFC000"/>
              </a:solidFill>
            </a:endParaRPr>
          </a:p>
        </p:txBody>
      </p:sp>
      <p:sp>
        <p:nvSpPr>
          <p:cNvPr id="4" name="Content Placeholder 3">
            <a:extLst>
              <a:ext uri="{FF2B5EF4-FFF2-40B4-BE49-F238E27FC236}">
                <a16:creationId xmlns:a16="http://schemas.microsoft.com/office/drawing/2014/main" id="{0B8595B2-77E9-43B4-8C1A-46BE2BA2C6F4}"/>
              </a:ext>
            </a:extLst>
          </p:cNvPr>
          <p:cNvSpPr>
            <a:spLocks noGrp="1"/>
          </p:cNvSpPr>
          <p:nvPr>
            <p:ph sz="half" idx="2"/>
          </p:nvPr>
        </p:nvSpPr>
        <p:spPr>
          <a:xfrm>
            <a:off x="6283842" y="1904615"/>
            <a:ext cx="5783520" cy="4563919"/>
          </a:xfrm>
        </p:spPr>
        <p:txBody>
          <a:bodyPr>
            <a:normAutofit fontScale="25000" lnSpcReduction="20000"/>
          </a:bodyPr>
          <a:lstStyle/>
          <a:p>
            <a:pPr>
              <a:spcAft>
                <a:spcPts val="0"/>
              </a:spcAft>
            </a:pPr>
            <a:r>
              <a:rPr lang="en-US" sz="7200" b="1" dirty="0">
                <a:solidFill>
                  <a:schemeClr val="accent5"/>
                </a:solidFill>
                <a:latin typeface="Roboto Lt"/>
              </a:rPr>
              <a:t>Energy Intensive/Trade Exposed Industries</a:t>
            </a:r>
          </a:p>
          <a:p>
            <a:pPr marL="342900" indent="-342900">
              <a:spcAft>
                <a:spcPts val="0"/>
              </a:spcAft>
              <a:buFont typeface="Arial" panose="020B0604020202020204" pitchFamily="34" charset="0"/>
              <a:buChar char="•"/>
            </a:pPr>
            <a:r>
              <a:rPr lang="en-US" sz="7200" dirty="0">
                <a:solidFill>
                  <a:schemeClr val="accent3">
                    <a:lumMod val="75000"/>
                  </a:schemeClr>
                </a:solidFill>
                <a:latin typeface="Roboto Lt"/>
              </a:rPr>
              <a:t>Emission reductions will be tied to transformation in the energy system.</a:t>
            </a:r>
          </a:p>
          <a:p>
            <a:pPr marL="342900" indent="-342900">
              <a:spcAft>
                <a:spcPts val="0"/>
              </a:spcAft>
              <a:buFont typeface="Arial" panose="020B0604020202020204" pitchFamily="34" charset="0"/>
              <a:buChar char="•"/>
            </a:pPr>
            <a:r>
              <a:rPr lang="en-US" sz="7200" dirty="0">
                <a:solidFill>
                  <a:schemeClr val="accent3">
                    <a:lumMod val="75000"/>
                  </a:schemeClr>
                </a:solidFill>
                <a:latin typeface="Roboto Lt"/>
              </a:rPr>
              <a:t>Mitigation measures focused on financial incentives, low carbon procurement and technical assistance</a:t>
            </a:r>
          </a:p>
          <a:p>
            <a:pPr marL="342900" indent="-342900">
              <a:spcAft>
                <a:spcPts val="0"/>
              </a:spcAft>
              <a:buFont typeface="Arial" panose="020B0604020202020204" pitchFamily="34" charset="0"/>
              <a:buChar char="•"/>
            </a:pPr>
            <a:r>
              <a:rPr lang="en-US" sz="7200" dirty="0">
                <a:solidFill>
                  <a:schemeClr val="accent3">
                    <a:lumMod val="75000"/>
                  </a:schemeClr>
                </a:solidFill>
                <a:latin typeface="Roboto Lt"/>
              </a:rPr>
              <a:t>R&amp;D re deep decarbonization strategies</a:t>
            </a:r>
          </a:p>
          <a:p>
            <a:pPr>
              <a:spcAft>
                <a:spcPts val="0"/>
              </a:spcAft>
            </a:pPr>
            <a:r>
              <a:rPr lang="en-US" sz="7200" dirty="0">
                <a:solidFill>
                  <a:schemeClr val="accent3">
                    <a:lumMod val="75000"/>
                  </a:schemeClr>
                </a:solidFill>
                <a:latin typeface="Roboto Lt"/>
              </a:rPr>
              <a:t> </a:t>
            </a:r>
            <a:endParaRPr lang="en-US" sz="7200" dirty="0">
              <a:solidFill>
                <a:schemeClr val="accent5"/>
              </a:solidFill>
              <a:latin typeface="Roboto Lt"/>
            </a:endParaRPr>
          </a:p>
          <a:p>
            <a:pPr>
              <a:spcAft>
                <a:spcPts val="0"/>
              </a:spcAft>
            </a:pPr>
            <a:r>
              <a:rPr lang="en-US" sz="7200" b="1" dirty="0">
                <a:solidFill>
                  <a:schemeClr val="accent5"/>
                </a:solidFill>
                <a:latin typeface="Roboto Lt"/>
              </a:rPr>
              <a:t>Just Transition Working Group</a:t>
            </a:r>
          </a:p>
          <a:p>
            <a:pPr marL="457200" lvl="0" indent="-457200" fontAlgn="base">
              <a:buFont typeface="Arial" panose="020B0604020202020204" pitchFamily="34" charset="0"/>
              <a:buChar char="•"/>
            </a:pPr>
            <a:r>
              <a:rPr lang="en-US" sz="7200" dirty="0">
                <a:latin typeface="Roboto Lt"/>
              </a:rPr>
              <a:t>Workforce recommendations include direct displaced worker support, labor standards, and comprehensive career pathway programs for future and existing workers. The Jobs Study will inform more specific workforce recommendations</a:t>
            </a:r>
          </a:p>
          <a:p>
            <a:pPr marL="457200" lvl="0" indent="-457200" fontAlgn="base">
              <a:buFont typeface="Arial" panose="020B0604020202020204" pitchFamily="34" charset="0"/>
              <a:buChar char="•"/>
            </a:pPr>
            <a:r>
              <a:rPr lang="en-US" sz="7200" dirty="0">
                <a:latin typeface="Roboto Lt"/>
              </a:rPr>
              <a:t>Business impacts includes issues and opportunities related to EITE entities and measures to minimize the carbon leakage risk and minimize anti-competitiveness impacts of any carbon policies and energy mandates</a:t>
            </a:r>
          </a:p>
          <a:p>
            <a:endParaRPr lang="en-US" dirty="0"/>
          </a:p>
        </p:txBody>
      </p:sp>
    </p:spTree>
    <p:extLst>
      <p:ext uri="{BB962C8B-B14F-4D97-AF65-F5344CB8AC3E}">
        <p14:creationId xmlns:p14="http://schemas.microsoft.com/office/powerpoint/2010/main" val="3241222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5EEF09-59EB-4DDC-937C-926F1DD3E8DE}"/>
              </a:ext>
            </a:extLst>
          </p:cNvPr>
          <p:cNvSpPr>
            <a:spLocks noGrp="1"/>
          </p:cNvSpPr>
          <p:nvPr>
            <p:ph type="title"/>
          </p:nvPr>
        </p:nvSpPr>
        <p:spPr>
          <a:xfrm>
            <a:off x="166067" y="678389"/>
            <a:ext cx="11644933" cy="693212"/>
          </a:xfrm>
        </p:spPr>
        <p:txBody>
          <a:bodyPr/>
          <a:lstStyle/>
          <a:p>
            <a:r>
              <a:rPr lang="en-US" dirty="0"/>
              <a:t>Integration Analysis</a:t>
            </a:r>
          </a:p>
        </p:txBody>
      </p:sp>
      <p:sp>
        <p:nvSpPr>
          <p:cNvPr id="4" name="Content Placeholder 4">
            <a:extLst>
              <a:ext uri="{FF2B5EF4-FFF2-40B4-BE49-F238E27FC236}">
                <a16:creationId xmlns:a16="http://schemas.microsoft.com/office/drawing/2014/main" id="{0DF8E0BB-813F-4864-8ADC-9944157FE97A}"/>
              </a:ext>
            </a:extLst>
          </p:cNvPr>
          <p:cNvSpPr txBox="1">
            <a:spLocks/>
          </p:cNvSpPr>
          <p:nvPr/>
        </p:nvSpPr>
        <p:spPr>
          <a:xfrm>
            <a:off x="123633" y="1840869"/>
            <a:ext cx="12247621" cy="698301"/>
          </a:xfrm>
          <a:prstGeom prst="rect">
            <a:avLst/>
          </a:prstGeom>
        </p:spPr>
        <p:txBody>
          <a:bodyPr lIns="91440" tIns="45720" rIns="91440" bIns="45720" anchor="t"/>
          <a:lstStyle>
            <a:lvl1pPr marL="274320" marR="0" indent="-274320" algn="l" defTabSz="914400" rtl="0" eaLnBrk="1" fontAlgn="auto" latinLnBrk="0" hangingPunct="1">
              <a:lnSpc>
                <a:spcPct val="90000"/>
              </a:lnSpc>
              <a:spcBef>
                <a:spcPts val="1200"/>
              </a:spcBef>
              <a:spcAft>
                <a:spcPts val="0"/>
              </a:spcAft>
              <a:buClr>
                <a:srgbClr val="63666A"/>
              </a:buClr>
              <a:buSzTx/>
              <a:buFont typeface="Arial" panose="020B0604020202020204" pitchFamily="34" charset="0"/>
              <a:buChar char="&gt;"/>
              <a:tabLst/>
              <a:defRPr sz="2000" kern="1200">
                <a:solidFill>
                  <a:srgbClr val="63666A"/>
                </a:solidFill>
                <a:latin typeface="Roboto Lt" pitchFamily="2" charset="0"/>
                <a:ea typeface="Roboto Lt" pitchFamily="2" charset="0"/>
                <a:cs typeface="Arial" panose="020B0604020202020204" pitchFamily="34" charset="0"/>
              </a:defRPr>
            </a:lvl1pPr>
            <a:lvl2pPr marL="548640" indent="-274320" algn="l" defTabSz="914400" rtl="0" eaLnBrk="1" latinLnBrk="0" hangingPunct="1">
              <a:lnSpc>
                <a:spcPct val="90000"/>
              </a:lnSpc>
              <a:spcBef>
                <a:spcPts val="600"/>
              </a:spcBef>
              <a:buClr>
                <a:srgbClr val="63666A"/>
              </a:buClr>
              <a:buFont typeface="Arial" panose="020B0604020202020204" pitchFamily="34" charset="0"/>
              <a:buChar char="•"/>
              <a:defRPr sz="1800" kern="1200">
                <a:solidFill>
                  <a:srgbClr val="63666A"/>
                </a:solidFill>
                <a:latin typeface="Roboto Lt" pitchFamily="2" charset="0"/>
                <a:ea typeface="Roboto Lt" pitchFamily="2" charset="0"/>
                <a:cs typeface="Arial" panose="020B0604020202020204" pitchFamily="34" charset="0"/>
              </a:defRPr>
            </a:lvl2pPr>
            <a:lvl3pPr marL="822960" indent="-274320" algn="l" defTabSz="914400" rtl="0" eaLnBrk="1" latinLnBrk="0" hangingPunct="1">
              <a:lnSpc>
                <a:spcPct val="90000"/>
              </a:lnSpc>
              <a:spcBef>
                <a:spcPts val="300"/>
              </a:spcBef>
              <a:buClr>
                <a:srgbClr val="63666A"/>
              </a:buClr>
              <a:buFont typeface="Arial" panose="020B0604020202020204" pitchFamily="34" charset="0"/>
              <a:buChar char="-"/>
              <a:defRPr sz="1500" kern="1200">
                <a:solidFill>
                  <a:srgbClr val="63666A"/>
                </a:solidFill>
                <a:latin typeface="Roboto Lt" pitchFamily="2" charset="0"/>
                <a:ea typeface="Roboto Lt" pitchFamily="2"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7" name="Content Placeholder 4">
            <a:extLst>
              <a:ext uri="{FF2B5EF4-FFF2-40B4-BE49-F238E27FC236}">
                <a16:creationId xmlns:a16="http://schemas.microsoft.com/office/drawing/2014/main" id="{338AA559-5795-4134-814A-2A6A5C4FDFE6}"/>
              </a:ext>
            </a:extLst>
          </p:cNvPr>
          <p:cNvSpPr txBox="1">
            <a:spLocks/>
          </p:cNvSpPr>
          <p:nvPr/>
        </p:nvSpPr>
        <p:spPr>
          <a:xfrm>
            <a:off x="166067" y="1371601"/>
            <a:ext cx="11809066" cy="5348175"/>
          </a:xfrm>
          <a:prstGeom prst="rect">
            <a:avLst/>
          </a:prstGeom>
        </p:spPr>
        <p:txBody>
          <a:bodyPr lIns="91440" tIns="45720" rIns="91440" bIns="45720" anchor="t"/>
          <a:lstStyle>
            <a:lvl1pPr marL="274320" marR="0" indent="-274320" algn="l" defTabSz="914400" rtl="0" eaLnBrk="1" fontAlgn="auto" latinLnBrk="0" hangingPunct="1">
              <a:lnSpc>
                <a:spcPct val="90000"/>
              </a:lnSpc>
              <a:spcBef>
                <a:spcPts val="1200"/>
              </a:spcBef>
              <a:spcAft>
                <a:spcPts val="0"/>
              </a:spcAft>
              <a:buClr>
                <a:srgbClr val="63666A"/>
              </a:buClr>
              <a:buSzTx/>
              <a:buFont typeface="Arial" panose="020B0604020202020204" pitchFamily="34" charset="0"/>
              <a:buChar char="&gt;"/>
              <a:tabLst/>
              <a:defRPr sz="2000" kern="1200">
                <a:solidFill>
                  <a:srgbClr val="63666A"/>
                </a:solidFill>
                <a:latin typeface="Roboto Lt" pitchFamily="2" charset="0"/>
                <a:ea typeface="Roboto Lt" pitchFamily="2" charset="0"/>
                <a:cs typeface="Arial" panose="020B0604020202020204" pitchFamily="34" charset="0"/>
              </a:defRPr>
            </a:lvl1pPr>
            <a:lvl2pPr marL="548640" indent="-274320" algn="l" defTabSz="914400" rtl="0" eaLnBrk="1" latinLnBrk="0" hangingPunct="1">
              <a:lnSpc>
                <a:spcPct val="90000"/>
              </a:lnSpc>
              <a:spcBef>
                <a:spcPts val="600"/>
              </a:spcBef>
              <a:buClr>
                <a:srgbClr val="63666A"/>
              </a:buClr>
              <a:buFont typeface="Arial" panose="020B0604020202020204" pitchFamily="34" charset="0"/>
              <a:buChar char="•"/>
              <a:defRPr sz="1800" kern="1200">
                <a:solidFill>
                  <a:srgbClr val="63666A"/>
                </a:solidFill>
                <a:latin typeface="Roboto Lt" pitchFamily="2" charset="0"/>
                <a:ea typeface="Roboto Lt" pitchFamily="2" charset="0"/>
                <a:cs typeface="Arial" panose="020B0604020202020204" pitchFamily="34" charset="0"/>
              </a:defRPr>
            </a:lvl2pPr>
            <a:lvl3pPr marL="822960" indent="-274320" algn="l" defTabSz="914400" rtl="0" eaLnBrk="1" latinLnBrk="0" hangingPunct="1">
              <a:lnSpc>
                <a:spcPct val="90000"/>
              </a:lnSpc>
              <a:spcBef>
                <a:spcPts val="300"/>
              </a:spcBef>
              <a:buClr>
                <a:srgbClr val="63666A"/>
              </a:buClr>
              <a:buFont typeface="Arial" panose="020B0604020202020204" pitchFamily="34" charset="0"/>
              <a:buChar char="-"/>
              <a:defRPr sz="1500" kern="1200">
                <a:solidFill>
                  <a:srgbClr val="63666A"/>
                </a:solidFill>
                <a:latin typeface="Roboto Lt" pitchFamily="2" charset="0"/>
                <a:ea typeface="Roboto Lt" pitchFamily="2"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chemeClr val="accent5"/>
                </a:solidFill>
              </a:rPr>
              <a:t>Statutory basis for integration analysis</a:t>
            </a:r>
          </a:p>
          <a:p>
            <a:pPr marL="285750" indent="-285750">
              <a:buFont typeface="Arial" panose="020B0604020202020204" pitchFamily="34" charset="0"/>
              <a:buChar char="•"/>
            </a:pPr>
            <a:r>
              <a:rPr lang="en-US" sz="1600" dirty="0">
                <a:solidFill>
                  <a:schemeClr val="bg2">
                    <a:lumMod val="50000"/>
                  </a:schemeClr>
                </a:solidFill>
              </a:rPr>
              <a:t>ECL § 75-0103 (11) “The council shall. . .prepare and approve a scoping plan outlining the recommendations for attaining the statewide greenhouse gas emissions limits. . . and for the reduction of emissions beyond eighty-five percent, net-zero emissions in all sectors of the economy</a:t>
            </a:r>
          </a:p>
          <a:p>
            <a:pPr marL="285750" indent="-285750">
              <a:buFont typeface="Arial" panose="020B0604020202020204" pitchFamily="34" charset="0"/>
              <a:buChar char="•"/>
            </a:pPr>
            <a:r>
              <a:rPr lang="en-US" sz="1600" dirty="0">
                <a:solidFill>
                  <a:schemeClr val="bg2">
                    <a:lumMod val="50000"/>
                  </a:schemeClr>
                </a:solidFill>
              </a:rPr>
              <a:t>ECL § 75-0103 (14)(b) “[i]n developing [the scoping plan] plan the council shall . . . [e]valuate. . . the total potential costs and potential economic and non-economic benefits of the plan for reducing greenhouse gases...”</a:t>
            </a:r>
          </a:p>
          <a:p>
            <a:pPr marL="0" indent="0">
              <a:buNone/>
            </a:pPr>
            <a:r>
              <a:rPr lang="en-US" sz="1800" b="1" dirty="0">
                <a:solidFill>
                  <a:schemeClr val="accent5"/>
                </a:solidFill>
              </a:rPr>
              <a:t>Methodology</a:t>
            </a:r>
          </a:p>
          <a:p>
            <a:pPr>
              <a:buFont typeface="Arial" panose="020B0604020202020204" pitchFamily="34" charset="0"/>
              <a:buChar char="•"/>
            </a:pPr>
            <a:r>
              <a:rPr lang="en-US" sz="1600" dirty="0">
                <a:solidFill>
                  <a:schemeClr val="accent3">
                    <a:lumMod val="75000"/>
                  </a:schemeClr>
                </a:solidFill>
              </a:rPr>
              <a:t>Evaluate portfolios of advisory panel recommendations integrated into multi-model framework that captures cross-sector interactions, including increased annual and peak electricity demand from building and transportation electrification.</a:t>
            </a:r>
          </a:p>
          <a:p>
            <a:pPr>
              <a:buFont typeface="Arial" panose="020B0604020202020204" pitchFamily="34" charset="0"/>
              <a:buChar char="•"/>
            </a:pPr>
            <a:r>
              <a:rPr lang="en-US" sz="1600" dirty="0">
                <a:solidFill>
                  <a:schemeClr val="accent3">
                    <a:lumMod val="75000"/>
                  </a:schemeClr>
                </a:solidFill>
              </a:rPr>
              <a:t>Apply unique accounting methodology (Part 496)</a:t>
            </a:r>
          </a:p>
          <a:p>
            <a:pPr lvl="1">
              <a:buFont typeface="Courier New" panose="02070309020205020404" pitchFamily="49" charset="0"/>
              <a:buChar char="o"/>
            </a:pPr>
            <a:r>
              <a:rPr lang="en-US" sz="1400" dirty="0">
                <a:solidFill>
                  <a:schemeClr val="accent3">
                    <a:lumMod val="75000"/>
                  </a:schemeClr>
                </a:solidFill>
                <a:latin typeface="Roboto Lt"/>
              </a:rPr>
              <a:t>Two targets for 2050: hence gross versus net accounting</a:t>
            </a:r>
          </a:p>
          <a:p>
            <a:pPr lvl="1">
              <a:buFont typeface="Courier New" panose="02070309020205020404" pitchFamily="49" charset="0"/>
              <a:buChar char="o"/>
            </a:pPr>
            <a:r>
              <a:rPr lang="en-US" sz="1400" dirty="0">
                <a:solidFill>
                  <a:schemeClr val="accent3">
                    <a:lumMod val="75000"/>
                  </a:schemeClr>
                </a:solidFill>
                <a:latin typeface="Roboto Lt"/>
              </a:rPr>
              <a:t>20-year Global Warming Potential (GWP) highlights methane</a:t>
            </a:r>
          </a:p>
          <a:p>
            <a:pPr lvl="1">
              <a:buFont typeface="Courier New" panose="02070309020205020404" pitchFamily="49" charset="0"/>
              <a:buChar char="o"/>
            </a:pPr>
            <a:r>
              <a:rPr lang="en-US" sz="1400" dirty="0">
                <a:solidFill>
                  <a:schemeClr val="accent3">
                    <a:lumMod val="75000"/>
                  </a:schemeClr>
                </a:solidFill>
                <a:latin typeface="Roboto Lt"/>
              </a:rPr>
              <a:t>Includes emissions associated with imported fuels and electricity</a:t>
            </a:r>
            <a:br>
              <a:rPr lang="en-US" sz="1600" dirty="0">
                <a:solidFill>
                  <a:schemeClr val="accent3">
                    <a:lumMod val="75000"/>
                  </a:schemeClr>
                </a:solidFill>
              </a:rPr>
            </a:br>
            <a:endParaRPr lang="en-US" sz="400" dirty="0">
              <a:solidFill>
                <a:schemeClr val="accent3">
                  <a:lumMod val="75000"/>
                </a:schemeClr>
              </a:solidFill>
            </a:endParaRPr>
          </a:p>
          <a:p>
            <a:pPr>
              <a:buFont typeface="Arial" panose="020B0604020202020204" pitchFamily="34" charset="0"/>
              <a:buChar char="•"/>
            </a:pPr>
            <a:r>
              <a:rPr lang="en-US" sz="1600" dirty="0">
                <a:solidFill>
                  <a:schemeClr val="accent3">
                    <a:lumMod val="75000"/>
                  </a:schemeClr>
                </a:solidFill>
                <a:latin typeface="Roboto Lt"/>
                <a:cs typeface="Arial"/>
              </a:rPr>
              <a:t>Evaluation approach includes assessment of resource cost (e.g. equipment and infrastructure costs, fuel costs), value of avoided GHG emissions, health co-benefits, job creation</a:t>
            </a:r>
          </a:p>
          <a:p>
            <a:pPr marL="0" indent="0">
              <a:buNone/>
            </a:pPr>
            <a:endParaRPr lang="en-US" sz="1800" dirty="0"/>
          </a:p>
        </p:txBody>
      </p:sp>
    </p:spTree>
    <p:extLst>
      <p:ext uri="{BB962C8B-B14F-4D97-AF65-F5344CB8AC3E}">
        <p14:creationId xmlns:p14="http://schemas.microsoft.com/office/powerpoint/2010/main" val="1401221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1DD2A8E-3463-4371-AE41-89290BC0D825}"/>
              </a:ext>
            </a:extLst>
          </p:cNvPr>
          <p:cNvSpPr>
            <a:spLocks noGrp="1"/>
          </p:cNvSpPr>
          <p:nvPr>
            <p:ph idx="4294967295"/>
          </p:nvPr>
        </p:nvSpPr>
        <p:spPr>
          <a:xfrm>
            <a:off x="355600" y="1671637"/>
            <a:ext cx="11472862" cy="5003800"/>
          </a:xfrm>
        </p:spPr>
        <p:txBody>
          <a:bodyPr anchor="t">
            <a:normAutofit/>
          </a:bodyPr>
          <a:lstStyle/>
          <a:p>
            <a:pPr marL="0" indent="0">
              <a:buNone/>
            </a:pPr>
            <a:r>
              <a:rPr lang="en-US" sz="2400" b="1" dirty="0">
                <a:solidFill>
                  <a:schemeClr val="accent5"/>
                </a:solidFill>
                <a:latin typeface="Roboto Lt"/>
                <a:ea typeface="Roboto" pitchFamily="2" charset="0"/>
              </a:rPr>
              <a:t>DEC shall promulgate regulations by 2024, that:</a:t>
            </a:r>
          </a:p>
          <a:p>
            <a:pPr marL="342900" indent="-342900">
              <a:buFont typeface="Arial" panose="020B0604020202020204" pitchFamily="34" charset="0"/>
              <a:buChar char="•"/>
            </a:pPr>
            <a:r>
              <a:rPr lang="en-US" sz="2400" dirty="0">
                <a:latin typeface="Roboto Lt"/>
              </a:rPr>
              <a:t>Ensure compliance with 2030 and 2050 emission targets</a:t>
            </a:r>
          </a:p>
          <a:p>
            <a:pPr marL="342900" indent="-342900">
              <a:buFont typeface="Arial" panose="020B0604020202020204" pitchFamily="34" charset="0"/>
              <a:buChar char="•"/>
            </a:pPr>
            <a:r>
              <a:rPr lang="en-US" sz="2400" dirty="0">
                <a:latin typeface="Roboto Lt"/>
              </a:rPr>
              <a:t>Cover all sectors but livestock</a:t>
            </a:r>
          </a:p>
          <a:p>
            <a:pPr marL="342900" indent="-342900">
              <a:buFont typeface="Arial" panose="020B0604020202020204" pitchFamily="34" charset="0"/>
              <a:buChar char="•"/>
            </a:pPr>
            <a:r>
              <a:rPr lang="en-US" sz="2400" dirty="0">
                <a:latin typeface="Roboto Lt"/>
              </a:rPr>
              <a:t>Reflect the findings of scoping plan</a:t>
            </a:r>
          </a:p>
          <a:p>
            <a:pPr marL="342900" indent="-342900">
              <a:buFont typeface="Arial" panose="020B0604020202020204" pitchFamily="34" charset="0"/>
              <a:buChar char="•"/>
            </a:pPr>
            <a:r>
              <a:rPr lang="en-US" sz="2400" dirty="0">
                <a:latin typeface="Roboto Lt"/>
              </a:rPr>
              <a:t>Maximize net benefits, reduce leakage, and benefit disadvantaged communities</a:t>
            </a:r>
          </a:p>
          <a:p>
            <a:r>
              <a:rPr lang="en-US" sz="2400" dirty="0">
                <a:latin typeface="Roboto Lt"/>
              </a:rPr>
              <a:t>DEC may adopt alternative compliance mechanism to achieve additional reductions for carbon neutrality.</a:t>
            </a:r>
          </a:p>
          <a:p>
            <a:pPr marL="0" indent="0">
              <a:buNone/>
            </a:pPr>
            <a:r>
              <a:rPr lang="en-US" sz="2400" b="1" dirty="0">
                <a:solidFill>
                  <a:schemeClr val="accent5"/>
                </a:solidFill>
                <a:latin typeface="Roboto Lt"/>
                <a:ea typeface="Roboto" pitchFamily="2" charset="0"/>
              </a:rPr>
              <a:t>All agencies can promulgate regulations that contribute to meeting the emission limits </a:t>
            </a:r>
            <a:endParaRPr lang="en-US" sz="2400" dirty="0">
              <a:solidFill>
                <a:schemeClr val="accent5"/>
              </a:solidFill>
              <a:latin typeface="Roboto Lt"/>
            </a:endParaRPr>
          </a:p>
        </p:txBody>
      </p:sp>
      <p:sp>
        <p:nvSpPr>
          <p:cNvPr id="4" name="Title 3">
            <a:extLst>
              <a:ext uri="{FF2B5EF4-FFF2-40B4-BE49-F238E27FC236}">
                <a16:creationId xmlns:a16="http://schemas.microsoft.com/office/drawing/2014/main" id="{3C59E5B9-2FF7-4568-8354-D6DC9CB809A2}"/>
              </a:ext>
            </a:extLst>
          </p:cNvPr>
          <p:cNvSpPr>
            <a:spLocks noGrp="1"/>
          </p:cNvSpPr>
          <p:nvPr>
            <p:ph type="title" idx="4294967295"/>
          </p:nvPr>
        </p:nvSpPr>
        <p:spPr>
          <a:xfrm>
            <a:off x="355600" y="531813"/>
            <a:ext cx="10515600" cy="1325562"/>
          </a:xfrm>
          <a:prstGeom prst="rect">
            <a:avLst/>
          </a:prstGeom>
        </p:spPr>
        <p:txBody>
          <a:bodyPr/>
          <a:lstStyle/>
          <a:p>
            <a:r>
              <a:rPr lang="en-US" dirty="0"/>
              <a:t>Implementing Scoping Plan</a:t>
            </a:r>
          </a:p>
        </p:txBody>
      </p:sp>
    </p:spTree>
    <p:extLst>
      <p:ext uri="{BB962C8B-B14F-4D97-AF65-F5344CB8AC3E}">
        <p14:creationId xmlns:p14="http://schemas.microsoft.com/office/powerpoint/2010/main" val="39547149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b3wQ9LgX.EU3MJpwGR9OK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U7_9t5PkmDrupA1V8S0GQ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EUxsrryTNDwvQgJFFzvew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bfuSjT12TKB6IGQHfzGuf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uCly90zkFx.eaq36RZs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1PvSqQUVwYIrtauTnSnUw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fWr_lzc_97ip.ec5hcacI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sThJfxpEz02r6pnpO7R4Z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bWnpx13pkKPkRCS3QbkjS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PvwCvx4abO2g68emUpDLT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akufab8VTFdNoD7BolA03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RvBMgWg7oWQtOs6xhVSa7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zQUenNA6qf1Q3Vlth88hs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GXD3tKtqgZn90ACImYVm5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cPcuEJOS7LznJ4t8RiIZf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Zb7Rvwf4muNTE6lRwyEni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CJJV7shuMdYiT0Bp36e.Y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rKOdOeBQ9UrVt32wEXiAD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SuXLIMyhnAFecn9qxaWlr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24FpZgPieVeiwuF3GPCF6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xYAupobRcyWWDiYPvgR7z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avp8QmhHv_osF.he_rGIG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tNje_2Fi9uyBgv50mQFUg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thSdJ9ZP0Apq_gp97q4a6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dVx8agIkRftGy.eTCOdPL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lJFOBET3hOODDPECywsJs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2yomimOSf3dJTsiF3C6gK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LnI4qrO4B0lvujA3aWc1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rMI5vLhTIHQLkch0YriMM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cMQHnCEIrjxVMyCaPPskq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o57O.cgx7rCiOTCVD9CrN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7LZ93JeD3M61A005gI.eL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7IgEIMRFr.6Cy2PkKFc_4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2nsIhrHowr1OnarZyHSASA"/>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nVR1eOQFfkRB5XNxKTWrw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tWUHJ2pUJeHmVXZVT3RCa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ko8jZna_z_6YBrfR_h_UQ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eALS9X4XqtkVRteEIiNNt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iLwaljtEZP.vHnTh5nCGO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ZvrLT5uspXfjnE.pCgtlW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__YHsziC06qc6laYb68Lo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1NF_mUR8kk6.aRANK19Mr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BlYgbDY1iXzO9EmovdXsc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Y5j3TlUNQLsY7Xaqu8Eth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vT.gwNKI_AFNuqxobtLl_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OxnbYQA_3KpTFQPEmAq4o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NACUjNsmzhSjWbzQRgZr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cEs6iL5Chr5gn_62ZUtKR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Jcp9fArd687ZV.V427tHw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Jcp9fArd687ZV.V427tHw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BlYgbDY1iXzO9EmovdXsc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cPcuEJOS7LznJ4t8RiIZf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SuXLIMyhnAFecn9qxaWlr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7IgEIMRFr.6Cy2PkKFc_4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VDyM_IqWV2vrHj2z5AelU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RvBMgWg7oWQtOs6xhVSa7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tWUHJ2pUJeHmVXZVT3RCa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tWUHJ2pUJeHmVXZVT3RCa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iLwaljtEZP.vHnTh5nCGO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iLwaljtEZP.vHnTh5nCGO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iLwaljtEZP.vHnTh5nCGO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iLwaljtEZP.vHnTh5nCGO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tWUHJ2pUJeHmVXZVT3RCa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tWUHJ2pUJeHmVXZVT3RCa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c0bdnA3K11ztVCHpidzZk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xkxCFXEAO6VHdB7XAzSwQ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RvBMgWg7oWQtOs6xhVSa7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tWUHJ2pUJeHmVXZVT3RCa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__YHsziC06qc6laYb68Lo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__YHsziC06qc6laYb68Lo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tWUHJ2pUJeHmVXZVT3RCa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Jcp9fArd687ZV.V427tHw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3FIxz1IqP6k92MYFVRaU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oxXkS4lQi81IO4cg2.Bk_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__YHsziC06qc6laYb68Lo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1NF_mUR8kk6.aRANK19Mr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TkTQ7cGnRMu4MlTLpk9PhQ"/>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LE 6.21.18" id="{FC2A4B4E-2C60-4456-8383-5D4D59A707C6}" vid="{B37FC874-B438-4B41-9934-6FFC4907AE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89E10344CED1945B382FA409D207195" ma:contentTypeVersion="7002" ma:contentTypeDescription="Create a new document." ma:contentTypeScope="" ma:versionID="2352ffb7565a7013ebfb0ed4001595d2">
  <xsd:schema xmlns:xsd="http://www.w3.org/2001/XMLSchema" xmlns:xs="http://www.w3.org/2001/XMLSchema" xmlns:p="http://schemas.microsoft.com/office/2006/metadata/properties" xmlns:ns2="238dd806-a5b7-46a5-9c55-c2d3786c84e5" xmlns:ns3="3c7c107e-3287-4c30-a424-d8052e1ca5fb" targetNamespace="http://schemas.microsoft.com/office/2006/metadata/properties" ma:root="true" ma:fieldsID="24a1e14f15e11ef43a678cbd3d592c12" ns2:_="" ns3:_="">
    <xsd:import namespace="238dd806-a5b7-46a5-9c55-c2d3786c84e5"/>
    <xsd:import namespace="3c7c107e-3287-4c30-a424-d8052e1ca5fb"/>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2:SharedWithUsers" minOccurs="0"/>
                <xsd:element ref="ns2:SharedWithDetails"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8dd806-a5b7-46a5-9c55-c2d3786c84e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c7c107e-3287-4c30-a424-d8052e1ca5f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EAD407-90A9-45AC-BD3D-0BB03896662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3c7c107e-3287-4c30-a424-d8052e1ca5fb"/>
    <ds:schemaRef ds:uri="238dd806-a5b7-46a5-9c55-c2d3786c84e5"/>
    <ds:schemaRef ds:uri="http://www.w3.org/XML/1998/namespace"/>
    <ds:schemaRef ds:uri="http://purl.org/dc/dcmitype/"/>
  </ds:schemaRefs>
</ds:datastoreItem>
</file>

<file path=customXml/itemProps2.xml><?xml version="1.0" encoding="utf-8"?>
<ds:datastoreItem xmlns:ds="http://schemas.openxmlformats.org/officeDocument/2006/customXml" ds:itemID="{B24555EB-C64F-41D5-930E-11BCA7B3A3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8dd806-a5b7-46a5-9c55-c2d3786c84e5"/>
    <ds:schemaRef ds:uri="3c7c107e-3287-4c30-a424-d8052e1ca5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9FBDF13-2E65-4D13-A05C-33AA37A3D6CA}">
  <ds:schemaRefs>
    <ds:schemaRef ds:uri="http://schemas.microsoft.com/sharepoint/events"/>
  </ds:schemaRefs>
</ds:datastoreItem>
</file>

<file path=customXml/itemProps4.xml><?xml version="1.0" encoding="utf-8"?>
<ds:datastoreItem xmlns:ds="http://schemas.openxmlformats.org/officeDocument/2006/customXml" ds:itemID="{4A95F2C8-6718-419D-8AB6-B457FBC6B4D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946</TotalTime>
  <Words>1902</Words>
  <Application>Microsoft Office PowerPoint</Application>
  <PresentationFormat>Widescreen</PresentationFormat>
  <Paragraphs>223</Paragraphs>
  <Slides>17</Slides>
  <Notes>12</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Courier New</vt:lpstr>
      <vt:lpstr>Roboto</vt:lpstr>
      <vt:lpstr>Roboto Lt</vt:lpstr>
      <vt:lpstr>Wingdings</vt:lpstr>
      <vt:lpstr>1_Office Theme</vt:lpstr>
      <vt:lpstr> Climate and Clean Air Update Jared Snyder, Deputy Commissioner June 23, 2021</vt:lpstr>
      <vt:lpstr>Climate Leadership and Community Protection Act</vt:lpstr>
      <vt:lpstr>Scoping Plan </vt:lpstr>
      <vt:lpstr>Delivering the CLCPA</vt:lpstr>
      <vt:lpstr>CLCPA: Timeline and Progress</vt:lpstr>
      <vt:lpstr>Advisory Panel recommendations Transportation, Land Use/Local Govt, EE&amp;H, Power Generation</vt:lpstr>
      <vt:lpstr>Advisory Panel recommendations Waste, Land Use/Local Govt, EITE, Just Transition</vt:lpstr>
      <vt:lpstr>Integration Analysis</vt:lpstr>
      <vt:lpstr>Implementing Scoping Plan</vt:lpstr>
      <vt:lpstr>Achieving Climate Justice</vt:lpstr>
      <vt:lpstr>Climate Justice Working Group</vt:lpstr>
      <vt:lpstr>Disadvantaged Communities </vt:lpstr>
      <vt:lpstr>Investing in Climate Justice</vt:lpstr>
      <vt:lpstr>DEC Value of Carbon Guidance</vt:lpstr>
      <vt:lpstr>Limiting HFC Emissions</vt:lpstr>
      <vt:lpstr>Proposal re oil &amp; gas emissions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Justice Working Group</dc:title>
  <dc:creator>Mendez, Rosa E (DEC)</dc:creator>
  <cp:lastModifiedBy>Michael Gerrard</cp:lastModifiedBy>
  <cp:revision>45</cp:revision>
  <cp:lastPrinted>2021-06-22T16:48:30Z</cp:lastPrinted>
  <dcterms:created xsi:type="dcterms:W3CDTF">2021-04-09T19:03:05Z</dcterms:created>
  <dcterms:modified xsi:type="dcterms:W3CDTF">2021-06-22T21:42:10Z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0x010100189E10344CED1945B382FA409D207195</vt:lpwstr>
  </property>
</Properties>
</file>